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3" r:id="rId1"/>
  </p:sldMasterIdLst>
  <p:notesMasterIdLst>
    <p:notesMasterId r:id="rId11"/>
  </p:notesMasterIdLst>
  <p:handoutMasterIdLst>
    <p:handoutMasterId r:id="rId12"/>
  </p:handoutMasterIdLst>
  <p:sldIdLst>
    <p:sldId id="916" r:id="rId2"/>
    <p:sldId id="918" r:id="rId3"/>
    <p:sldId id="919" r:id="rId4"/>
    <p:sldId id="920" r:id="rId5"/>
    <p:sldId id="921" r:id="rId6"/>
    <p:sldId id="922" r:id="rId7"/>
    <p:sldId id="923" r:id="rId8"/>
    <p:sldId id="915" r:id="rId9"/>
    <p:sldId id="924" r:id="rId10"/>
  </p:sldIdLst>
  <p:sldSz cx="9144000" cy="6858000" type="screen4x3"/>
  <p:notesSz cx="7102475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1E8A"/>
    <a:srgbClr val="FF0000"/>
    <a:srgbClr val="FF66FF"/>
    <a:srgbClr val="FFFF99"/>
    <a:srgbClr val="0024A8"/>
    <a:srgbClr val="0031E4"/>
    <a:srgbClr val="FFFF66"/>
    <a:srgbClr val="002C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77" autoAdjust="0"/>
    <p:restoredTop sz="93595" autoAdjust="0"/>
  </p:normalViewPr>
  <p:slideViewPr>
    <p:cSldViewPr snapToGrid="0">
      <p:cViewPr varScale="1">
        <p:scale>
          <a:sx n="99" d="100"/>
          <a:sy n="99" d="100"/>
        </p:scale>
        <p:origin x="-1200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66" d="100"/>
        <a:sy n="266" d="100"/>
      </p:scale>
      <p:origin x="0" y="25040"/>
    </p:cViewPr>
  </p:sorterViewPr>
  <p:notesViewPr>
    <p:cSldViewPr snapToGrid="0" snapToObjects="1">
      <p:cViewPr varScale="1">
        <p:scale>
          <a:sx n="62" d="100"/>
          <a:sy n="62" d="100"/>
        </p:scale>
        <p:origin x="-3464" y="-104"/>
      </p:cViewPr>
      <p:guideLst>
        <p:guide orient="horz" pos="3223"/>
        <p:guide pos="22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513" cy="512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747" tIns="0" rIns="19747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i="1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3962" y="0"/>
            <a:ext cx="3078513" cy="512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747" tIns="0" rIns="19747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i="1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2309"/>
            <a:ext cx="3078513" cy="512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747" tIns="0" rIns="19747" bIns="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000" i="1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3962" y="9722309"/>
            <a:ext cx="3078513" cy="512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747" tIns="0" rIns="19747" bIns="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000" i="1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A2B9D637-83C5-49E6-BC15-F92B4A0982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3166424" y="9748497"/>
            <a:ext cx="799485" cy="265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508" tIns="46077" rIns="90508" bIns="46077">
            <a:spAutoFit/>
          </a:bodyPr>
          <a:lstStyle/>
          <a:p>
            <a:pPr algn="ctr" defTabSz="900145" eaLnBrk="0" hangingPunct="0">
              <a:lnSpc>
                <a:spcPct val="90000"/>
              </a:lnSpc>
              <a:defRPr/>
            </a:pPr>
            <a:r>
              <a:rPr lang="en-US" sz="1200" dirty="0">
                <a:latin typeface="Arial" pitchFamily="34" charset="0"/>
                <a:cs typeface="+mn-cs"/>
              </a:rPr>
              <a:t>Page </a:t>
            </a:r>
            <a:fld id="{23E91CD2-906D-4BE8-9577-DC0A8EDB830F}" type="slidenum">
              <a:rPr lang="en-US" sz="1200">
                <a:latin typeface="Arial" pitchFamily="34" charset="0"/>
                <a:cs typeface="+mn-cs"/>
              </a:rPr>
              <a:pPr algn="ctr" defTabSz="900145" eaLnBrk="0" hangingPunct="0">
                <a:lnSpc>
                  <a:spcPct val="90000"/>
                </a:lnSpc>
                <a:defRPr/>
              </a:pPr>
              <a:t>‹#›</a:t>
            </a:fld>
            <a:endParaRPr lang="en-US" sz="1200" dirty="0">
              <a:latin typeface="Arial" pitchFamily="34" charset="0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215828" y="20485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bim+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41762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3168082" y="9748497"/>
            <a:ext cx="799485" cy="265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508" tIns="46077" rIns="90508" bIns="46077">
            <a:spAutoFit/>
          </a:bodyPr>
          <a:lstStyle/>
          <a:p>
            <a:pPr algn="ctr" defTabSz="900145" eaLnBrk="0" hangingPunct="0">
              <a:lnSpc>
                <a:spcPct val="90000"/>
              </a:lnSpc>
              <a:defRPr/>
            </a:pPr>
            <a:r>
              <a:rPr lang="en-US" sz="1200" dirty="0">
                <a:latin typeface="Arial" pitchFamily="34" charset="0"/>
                <a:cs typeface="+mn-cs"/>
              </a:rPr>
              <a:t>Page </a:t>
            </a:r>
            <a:fld id="{7896E1C5-F937-4455-93DA-315095CE816A}" type="slidenum">
              <a:rPr lang="en-US" sz="1200">
                <a:latin typeface="Arial" pitchFamily="34" charset="0"/>
                <a:cs typeface="+mn-cs"/>
              </a:rPr>
              <a:pPr algn="ctr" defTabSz="900145" eaLnBrk="0" hangingPunct="0">
                <a:lnSpc>
                  <a:spcPct val="90000"/>
                </a:lnSpc>
                <a:defRPr/>
              </a:pPr>
              <a:t>‹#›</a:t>
            </a:fld>
            <a:endParaRPr lang="en-US" sz="1200" dirty="0">
              <a:latin typeface="Arial" pitchFamily="34" charset="0"/>
              <a:cs typeface="+mn-cs"/>
            </a:endParaRPr>
          </a:p>
        </p:txBody>
      </p:sp>
      <p:sp>
        <p:nvSpPr>
          <p:cNvPr id="102403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0113" y="950913"/>
            <a:ext cx="5122862" cy="38417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2" name="Rectangle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237192" y="4946266"/>
            <a:ext cx="6644679" cy="4155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45" tIns="47723" rIns="95445" bIns="477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Body Text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3" name="Line 5"/>
          <p:cNvSpPr>
            <a:spLocks noChangeShapeType="1"/>
          </p:cNvSpPr>
          <p:nvPr/>
        </p:nvSpPr>
        <p:spPr bwMode="auto">
          <a:xfrm>
            <a:off x="233875" y="9447335"/>
            <a:ext cx="668448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lIns="94787" tIns="47393" rIns="94787" bIns="47393" anchor="ctr"/>
          <a:lstStyle/>
          <a:p>
            <a:pPr>
              <a:defRPr/>
            </a:pPr>
            <a:endParaRPr lang="en-US">
              <a:latin typeface="Arial" pitchFamily="34" charset="0"/>
              <a:cs typeface="+mn-cs"/>
            </a:endParaRPr>
          </a:p>
        </p:txBody>
      </p:sp>
      <p:sp>
        <p:nvSpPr>
          <p:cNvPr id="2055" name="Line 7"/>
          <p:cNvSpPr>
            <a:spLocks noChangeShapeType="1"/>
          </p:cNvSpPr>
          <p:nvPr/>
        </p:nvSpPr>
        <p:spPr bwMode="auto">
          <a:xfrm>
            <a:off x="217288" y="679253"/>
            <a:ext cx="668448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lIns="94787" tIns="47393" rIns="94787" bIns="47393" anchor="ctr"/>
          <a:lstStyle/>
          <a:p>
            <a:pPr>
              <a:defRPr/>
            </a:pPr>
            <a:endParaRPr lang="en-US">
              <a:latin typeface="Arial" pitchFamily="34" charset="0"/>
              <a:cs typeface="+mn-cs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dt" idx="1"/>
          </p:nvPr>
        </p:nvSpPr>
        <p:spPr bwMode="auto">
          <a:xfrm>
            <a:off x="4023962" y="1"/>
            <a:ext cx="3078513" cy="502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747" tIns="0" rIns="19747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i="1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3962" y="9732130"/>
            <a:ext cx="3078513" cy="502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747" tIns="0" rIns="19747" bIns="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000" i="1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085EA5C0-8F60-4AD0-BA13-5C8A321B4D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32130"/>
            <a:ext cx="3078513" cy="502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747" tIns="0" rIns="19747" bIns="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000" i="1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9" name="Rectangle 1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078513" cy="502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747" tIns="0" rIns="19747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i="1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3154379" y="61448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bim+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92209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Relationship Id="rId3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6740"/>
            <a:ext cx="7021398" cy="5266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48560" y="5372098"/>
            <a:ext cx="7691842" cy="1004696"/>
          </a:xfrm>
        </p:spPr>
        <p:txBody>
          <a:bodyPr anchor="ctr"/>
          <a:lstStyle>
            <a:lvl1pPr marL="0" indent="0" algn="ctr">
              <a:buFontTx/>
              <a:buNone/>
              <a:defRPr sz="2600">
                <a:solidFill>
                  <a:srgbClr val="000000"/>
                </a:solidFill>
                <a:effectLst/>
                <a:latin typeface="+mn-lt"/>
                <a:cs typeface="Arial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7" name="Picture 6" descr="bim+_withoutClaim_withTM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3085" y="304742"/>
            <a:ext cx="2582808" cy="1043581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910664-B939-B54E-835F-D53729A61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38577" y="4605547"/>
            <a:ext cx="7708423" cy="7064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551431"/>
      </p:ext>
    </p:extLst>
  </p:cSld>
  <p:clrMapOvr>
    <a:masterClrMapping/>
  </p:clrMapOvr>
  <p:transition xmlns:p14="http://schemas.microsoft.com/office/powerpoint/2010/main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m+ Logo with Cla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im+_withClaim_withTM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8218" y="1954380"/>
            <a:ext cx="5142345" cy="2862087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910664-B939-B54E-835F-D53729A61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549904"/>
      </p:ext>
    </p:extLst>
  </p:cSld>
  <p:clrMapOvr>
    <a:masterClrMapping/>
  </p:clrMapOvr>
  <p:transition xmlns:p14="http://schemas.microsoft.com/office/powerpoint/2010/main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m+ Pl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910664-B939-B54E-835F-D53729A61D4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 descr="bim+Logo_Plus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0" y="2209800"/>
            <a:ext cx="2429337" cy="2429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578224"/>
      </p:ext>
    </p:extLst>
  </p:cSld>
  <p:clrMapOvr>
    <a:masterClrMapping/>
  </p:clrMapOvr>
  <p:transition xmlns:p14="http://schemas.microsoft.com/office/powerpoint/2010/main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2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45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541338" y="2770618"/>
            <a:ext cx="8062912" cy="658382"/>
          </a:xfrm>
        </p:spPr>
        <p:txBody>
          <a:bodyPr anchor="ctr"/>
          <a:lstStyle>
            <a:lvl1pPr>
              <a:defRPr sz="3600">
                <a:effectLst/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604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884238" y="3525838"/>
            <a:ext cx="7377112" cy="1127125"/>
          </a:xfrm>
        </p:spPr>
        <p:txBody>
          <a:bodyPr anchor="ctr"/>
          <a:lstStyle>
            <a:lvl1pPr marL="0" indent="0" algn="ctr">
              <a:buFontTx/>
              <a:buNone/>
              <a:defRPr sz="2600">
                <a:solidFill>
                  <a:srgbClr val="000000"/>
                </a:solidFill>
                <a:effectLst/>
                <a:latin typeface="+mn-lt"/>
                <a:cs typeface="Arial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0855" y="6794819"/>
            <a:ext cx="9191157" cy="89866"/>
          </a:xfrm>
          <a:prstGeom prst="rect">
            <a:avLst/>
          </a:prstGeom>
        </p:spPr>
      </p:pic>
      <p:pic>
        <p:nvPicPr>
          <p:cNvPr id="6" name="Picture 5" descr="bim+_withoutClaim_withTM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8192" y="781015"/>
            <a:ext cx="3305918" cy="1335753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910664-B939-B54E-835F-D53729A61D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zoom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50825" y="1139687"/>
            <a:ext cx="8642350" cy="5128591"/>
          </a:xfrm>
        </p:spPr>
        <p:txBody>
          <a:bodyPr/>
          <a:lstStyle>
            <a:lvl1pPr>
              <a:defRPr>
                <a:solidFill>
                  <a:srgbClr val="000000"/>
                </a:solidFill>
                <a:effectLst/>
                <a:latin typeface="+mn-lt"/>
              </a:defRPr>
            </a:lvl1pPr>
            <a:lvl2pPr>
              <a:defRPr>
                <a:solidFill>
                  <a:srgbClr val="000000"/>
                </a:solidFill>
                <a:effectLst/>
                <a:latin typeface="+mn-lt"/>
              </a:defRPr>
            </a:lvl2pPr>
            <a:lvl3pPr>
              <a:defRPr>
                <a:solidFill>
                  <a:srgbClr val="000000"/>
                </a:solidFill>
                <a:effectLst/>
                <a:latin typeface="+mn-lt"/>
              </a:defRPr>
            </a:lvl3pPr>
            <a:lvl4pPr>
              <a:defRPr>
                <a:solidFill>
                  <a:srgbClr val="000000"/>
                </a:solidFill>
                <a:effectLst/>
                <a:latin typeface="+mn-lt"/>
              </a:defRPr>
            </a:lvl4pPr>
            <a:lvl5pPr>
              <a:defRPr>
                <a:solidFill>
                  <a:srgbClr val="000000"/>
                </a:solidFill>
                <a:effectLst/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7" name="Picture 6" descr="bim+_withoutClaim_withTM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5073" y="159214"/>
            <a:ext cx="1046644" cy="422896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910664-B939-B54E-835F-D53729A61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404693"/>
      </p:ext>
    </p:extLst>
  </p:cSld>
  <p:clrMapOvr>
    <a:masterClrMapping/>
  </p:clrMapOvr>
  <p:transition xmlns:p14="http://schemas.microsoft.com/office/powerpoint/2010/main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Tex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sz="half" idx="1"/>
          </p:nvPr>
        </p:nvSpPr>
        <p:spPr>
          <a:xfrm>
            <a:off x="250825" y="1268413"/>
            <a:ext cx="4244975" cy="4835525"/>
          </a:xfrm>
        </p:spPr>
        <p:txBody>
          <a:bodyPr>
            <a:normAutofit/>
          </a:bodyPr>
          <a:lstStyle>
            <a:lvl1pPr>
              <a:defRPr sz="2000">
                <a:solidFill>
                  <a:srgbClr val="000000"/>
                </a:solidFill>
                <a:latin typeface="+mn-lt"/>
              </a:defRPr>
            </a:lvl1pPr>
            <a:lvl2pPr>
              <a:defRPr sz="1800">
                <a:solidFill>
                  <a:srgbClr val="000000"/>
                </a:solidFill>
                <a:latin typeface="+mn-lt"/>
              </a:defRPr>
            </a:lvl2pPr>
            <a:lvl3pPr>
              <a:defRPr sz="1600">
                <a:solidFill>
                  <a:srgbClr val="000000"/>
                </a:solidFill>
                <a:latin typeface="+mn-lt"/>
              </a:defRPr>
            </a:lvl3pPr>
            <a:lvl4pPr>
              <a:defRPr sz="1400">
                <a:solidFill>
                  <a:srgbClr val="000000"/>
                </a:solidFill>
                <a:latin typeface="+mn-lt"/>
              </a:defRPr>
            </a:lvl4pPr>
            <a:lvl5pPr>
              <a:defRPr sz="1400">
                <a:solidFill>
                  <a:srgbClr val="000000"/>
                </a:solidFill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244975" cy="4835525"/>
          </a:xfrm>
        </p:spPr>
        <p:txBody>
          <a:bodyPr>
            <a:normAutofit/>
          </a:bodyPr>
          <a:lstStyle>
            <a:lvl1pPr>
              <a:defRPr sz="2000">
                <a:solidFill>
                  <a:srgbClr val="000000"/>
                </a:solidFill>
                <a:latin typeface="+mn-lt"/>
              </a:defRPr>
            </a:lvl1pPr>
            <a:lvl2pPr>
              <a:defRPr sz="1800">
                <a:solidFill>
                  <a:srgbClr val="000000"/>
                </a:solidFill>
                <a:latin typeface="+mn-lt"/>
              </a:defRPr>
            </a:lvl2pPr>
            <a:lvl3pPr>
              <a:defRPr sz="1600">
                <a:solidFill>
                  <a:srgbClr val="000000"/>
                </a:solidFill>
                <a:latin typeface="+mn-lt"/>
              </a:defRPr>
            </a:lvl3pPr>
            <a:lvl4pPr>
              <a:defRPr sz="1400">
                <a:solidFill>
                  <a:srgbClr val="000000"/>
                </a:solidFill>
                <a:latin typeface="+mn-lt"/>
              </a:defRPr>
            </a:lvl4pPr>
            <a:lvl5pPr>
              <a:defRPr sz="1400">
                <a:solidFill>
                  <a:srgbClr val="000000"/>
                </a:solidFill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8" name="Picture 7" descr="bim+_withoutClaim_withTM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5073" y="159214"/>
            <a:ext cx="1046644" cy="422896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910664-B939-B54E-835F-D53729A61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830832"/>
      </p:ext>
    </p:extLst>
  </p:cSld>
  <p:clrMapOvr>
    <a:masterClrMapping/>
  </p:clrMapOvr>
  <p:transition xmlns:p14="http://schemas.microsoft.com/office/powerpoint/2010/main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Text with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ctr">
            <a:noAutofit/>
          </a:bodyPr>
          <a:lstStyle>
            <a:lvl1pPr marL="0" indent="0" algn="ctr">
              <a:buNone/>
              <a:defRPr sz="2000" b="0">
                <a:solidFill>
                  <a:srgbClr val="000000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defRPr sz="2000">
                <a:solidFill>
                  <a:srgbClr val="000000"/>
                </a:solidFill>
                <a:latin typeface="+mn-lt"/>
              </a:defRPr>
            </a:lvl1pPr>
            <a:lvl2pPr>
              <a:defRPr sz="1600">
                <a:solidFill>
                  <a:srgbClr val="000000"/>
                </a:solidFill>
                <a:latin typeface="+mn-lt"/>
              </a:defRPr>
            </a:lvl2pPr>
            <a:lvl3pPr>
              <a:defRPr sz="1400">
                <a:solidFill>
                  <a:srgbClr val="000000"/>
                </a:solidFill>
                <a:latin typeface="+mn-lt"/>
              </a:defRPr>
            </a:lvl3pPr>
            <a:lvl4pPr>
              <a:defRPr sz="1200">
                <a:solidFill>
                  <a:srgbClr val="000000"/>
                </a:solidFill>
                <a:latin typeface="+mn-lt"/>
              </a:defRPr>
            </a:lvl4pPr>
            <a:lvl5pPr>
              <a:defRPr sz="1200">
                <a:solidFill>
                  <a:srgbClr val="000000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rgbClr val="000000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>
              <a:defRPr sz="2000">
                <a:solidFill>
                  <a:srgbClr val="000000"/>
                </a:solidFill>
                <a:latin typeface="+mn-lt"/>
              </a:defRPr>
            </a:lvl1pPr>
            <a:lvl2pPr>
              <a:defRPr sz="1800">
                <a:solidFill>
                  <a:srgbClr val="000000"/>
                </a:solidFill>
                <a:latin typeface="+mn-lt"/>
              </a:defRPr>
            </a:lvl2pPr>
            <a:lvl3pPr>
              <a:defRPr sz="1600">
                <a:solidFill>
                  <a:srgbClr val="000000"/>
                </a:solidFill>
                <a:latin typeface="+mn-lt"/>
              </a:defRPr>
            </a:lvl3pPr>
            <a:lvl4pPr>
              <a:defRPr sz="1400">
                <a:solidFill>
                  <a:srgbClr val="000000"/>
                </a:solidFill>
                <a:latin typeface="+mn-lt"/>
              </a:defRPr>
            </a:lvl4pPr>
            <a:lvl5pPr>
              <a:defRPr sz="1400">
                <a:solidFill>
                  <a:srgbClr val="000000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10" name="Picture 9" descr="bim+_withoutClaim_withTM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5073" y="159214"/>
            <a:ext cx="1046644" cy="422896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910664-B939-B54E-835F-D53729A61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860627"/>
      </p:ext>
    </p:extLst>
  </p:cSld>
  <p:clrMapOvr>
    <a:masterClrMapping/>
  </p:clrMapOvr>
  <p:transition xmlns:p14="http://schemas.microsoft.com/office/powerpoint/2010/main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6" name="Picture 5" descr="bim+_withoutClaim_withTM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5073" y="159214"/>
            <a:ext cx="1046644" cy="422896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910664-B939-B54E-835F-D53729A61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138252"/>
      </p:ext>
    </p:extLst>
  </p:cSld>
  <p:clrMapOvr>
    <a:masterClrMapping/>
  </p:clrMapOvr>
  <p:transition xmlns:p14="http://schemas.microsoft.com/office/powerpoint/2010/main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im+_withoutClaim_withTM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5073" y="159214"/>
            <a:ext cx="1046644" cy="42289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910664-B939-B54E-835F-D53729A61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741169"/>
      </p:ext>
    </p:extLst>
  </p:cSld>
  <p:clrMapOvr>
    <a:masterClrMapping/>
  </p:clrMapOvr>
  <p:transition xmlns:p14="http://schemas.microsoft.com/office/powerpoint/2010/main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er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300257" y="3055878"/>
            <a:ext cx="6505223" cy="706438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6" name="Picture 5" descr="bim+_withoutClaim_withTM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5073" y="159214"/>
            <a:ext cx="1046644" cy="422896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910664-B939-B54E-835F-D53729A61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660702"/>
      </p:ext>
    </p:extLst>
  </p:cSld>
  <p:clrMapOvr>
    <a:masterClrMapping/>
  </p:clrMapOvr>
  <p:transition xmlns:p14="http://schemas.microsoft.com/office/powerpoint/2010/main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m+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im+_withoutClaim_withTM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4864" y="2315671"/>
            <a:ext cx="5360731" cy="2165997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910664-B939-B54E-835F-D53729A61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43605"/>
      </p:ext>
    </p:extLst>
  </p:cSld>
  <p:clrMapOvr>
    <a:masterClrMapping/>
  </p:clrMapOvr>
  <p:transition xmlns:p14="http://schemas.microsoft.com/office/powerpoint/2010/main">
    <p:zoom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4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326444" y="332320"/>
            <a:ext cx="6505223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3594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268413"/>
            <a:ext cx="8642350" cy="483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 smtClean="0"/>
              <a:t>Bullet</a:t>
            </a:r>
          </a:p>
          <a:p>
            <a:pPr lvl="1"/>
            <a:r>
              <a:rPr lang="en-US" dirty="0" smtClean="0"/>
              <a:t>Sub-bullet 1</a:t>
            </a:r>
          </a:p>
          <a:p>
            <a:pPr lvl="2"/>
            <a:r>
              <a:rPr lang="en-US" dirty="0" smtClean="0"/>
              <a:t>Sub-bullet 2</a:t>
            </a:r>
          </a:p>
          <a:p>
            <a:pPr lvl="3"/>
            <a:r>
              <a:rPr lang="en-US" dirty="0" smtClean="0"/>
              <a:t>Sub-bullet 3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-10855" y="6794819"/>
            <a:ext cx="9191157" cy="89866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18960" y="6396040"/>
            <a:ext cx="551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910664-B939-B54E-835F-D53729A61D4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35" r:id="rId1"/>
    <p:sldLayoutId id="2147484225" r:id="rId2"/>
    <p:sldLayoutId id="2147484228" r:id="rId3"/>
    <p:sldLayoutId id="2147484229" r:id="rId4"/>
    <p:sldLayoutId id="2147484230" r:id="rId5"/>
    <p:sldLayoutId id="2147484231" r:id="rId6"/>
    <p:sldLayoutId id="2147484232" r:id="rId7"/>
    <p:sldLayoutId id="2147484233" r:id="rId8"/>
    <p:sldLayoutId id="2147484226" r:id="rId9"/>
    <p:sldLayoutId id="2147484234" r:id="rId10"/>
    <p:sldLayoutId id="2147484236" r:id="rId11"/>
  </p:sldLayoutIdLst>
  <p:transition xmlns:p14="http://schemas.microsoft.com/office/powerpoint/2010/main">
    <p:zoom/>
  </p:transition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 b="1" i="0">
          <a:solidFill>
            <a:schemeClr val="tx2"/>
          </a:solidFill>
          <a:effectLst/>
          <a:latin typeface="Arial"/>
          <a:ea typeface="+mj-ea"/>
          <a:cs typeface="Arial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Segoe UI" pitchFamily="34" charset="0"/>
          <a:cs typeface="Segoe U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Segoe UI" pitchFamily="34" charset="0"/>
          <a:cs typeface="Segoe U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Segoe UI" pitchFamily="34" charset="0"/>
          <a:cs typeface="Segoe U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Segoe UI" pitchFamily="34" charset="0"/>
          <a:cs typeface="Segoe U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rebuchet MS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rebuchet MS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rebuchet MS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rebuchet MS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 b="0">
          <a:solidFill>
            <a:schemeClr val="tx1"/>
          </a:solidFill>
          <a:effectLst/>
          <a:latin typeface="Arial"/>
          <a:ea typeface="+mn-ea"/>
          <a:cs typeface="Arial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 b="0">
          <a:solidFill>
            <a:schemeClr val="tx1"/>
          </a:solidFill>
          <a:effectLst/>
          <a:latin typeface="Arial"/>
          <a:cs typeface="Arial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charset="2"/>
        <a:buChar char="§"/>
        <a:defRPr sz="1800" b="0">
          <a:solidFill>
            <a:schemeClr val="tx1"/>
          </a:solidFill>
          <a:effectLst/>
          <a:latin typeface="Arial"/>
          <a:cs typeface="Arial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Courier New"/>
        <a:buChar char="o"/>
        <a:defRPr sz="1400" b="0">
          <a:solidFill>
            <a:schemeClr val="tx1"/>
          </a:solidFill>
          <a:effectLst/>
          <a:latin typeface="Arial"/>
          <a:cs typeface="Arial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 i="1">
          <a:solidFill>
            <a:schemeClr val="tx1"/>
          </a:solidFill>
          <a:latin typeface="Arial"/>
          <a:cs typeface="Arial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7.png"/><Relationship Id="rId1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png"/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7" Type="http://schemas.openxmlformats.org/officeDocument/2006/relationships/image" Target="../media/image13.png"/><Relationship Id="rId8" Type="http://schemas.openxmlformats.org/officeDocument/2006/relationships/image" Target="../media/image14.png"/><Relationship Id="rId9" Type="http://schemas.openxmlformats.org/officeDocument/2006/relationships/image" Target="../media/image15.png"/><Relationship Id="rId10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7.png"/><Relationship Id="rId12" Type="http://schemas.openxmlformats.org/officeDocument/2006/relationships/image" Target="../media/image18.png"/><Relationship Id="rId13" Type="http://schemas.openxmlformats.org/officeDocument/2006/relationships/image" Target="../media/image19.png"/><Relationship Id="rId14" Type="http://schemas.openxmlformats.org/officeDocument/2006/relationships/image" Target="../media/image6.png"/><Relationship Id="rId15" Type="http://schemas.openxmlformats.org/officeDocument/2006/relationships/image" Target="../media/image7.png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png"/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6.png"/><Relationship Id="rId6" Type="http://schemas.openxmlformats.org/officeDocument/2006/relationships/image" Target="../media/image11.png"/><Relationship Id="rId7" Type="http://schemas.openxmlformats.org/officeDocument/2006/relationships/image" Target="../media/image12.png"/><Relationship Id="rId8" Type="http://schemas.openxmlformats.org/officeDocument/2006/relationships/image" Target="../media/image13.png"/><Relationship Id="rId9" Type="http://schemas.openxmlformats.org/officeDocument/2006/relationships/image" Target="../media/image14.png"/><Relationship Id="rId10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7.png"/><Relationship Id="rId12" Type="http://schemas.openxmlformats.org/officeDocument/2006/relationships/image" Target="../media/image18.png"/><Relationship Id="rId13" Type="http://schemas.openxmlformats.org/officeDocument/2006/relationships/image" Target="../media/image19.png"/><Relationship Id="rId14" Type="http://schemas.openxmlformats.org/officeDocument/2006/relationships/image" Target="../media/image6.png"/><Relationship Id="rId15" Type="http://schemas.openxmlformats.org/officeDocument/2006/relationships/image" Target="../media/image7.png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png"/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6.png"/><Relationship Id="rId6" Type="http://schemas.openxmlformats.org/officeDocument/2006/relationships/image" Target="../media/image11.png"/><Relationship Id="rId7" Type="http://schemas.openxmlformats.org/officeDocument/2006/relationships/image" Target="../media/image12.png"/><Relationship Id="rId8" Type="http://schemas.openxmlformats.org/officeDocument/2006/relationships/image" Target="../media/image13.png"/><Relationship Id="rId9" Type="http://schemas.openxmlformats.org/officeDocument/2006/relationships/image" Target="../media/image14.png"/><Relationship Id="rId10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hyperlink" Target="mailto:sharad.gandhi@bimplus.net" TargetMode="External"/><Relationship Id="rId3" Type="http://schemas.openxmlformats.org/officeDocument/2006/relationships/hyperlink" Target="http://www.bimplus.ne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910664-B939-B54E-835F-D53729A61D49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What’s bim+ ?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90930875"/>
      </p:ext>
    </p:extLst>
  </p:cSld>
  <p:clrMapOvr>
    <a:masterClrMapping/>
  </p:clrMapOvr>
  <p:transition xmlns:p14="http://schemas.microsoft.com/office/powerpoint/2010/main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loud 16"/>
          <p:cNvSpPr/>
          <p:nvPr/>
        </p:nvSpPr>
        <p:spPr bwMode="auto">
          <a:xfrm>
            <a:off x="3049632" y="3637455"/>
            <a:ext cx="3013095" cy="2131042"/>
          </a:xfrm>
          <a:prstGeom prst="cloud">
            <a:avLst/>
          </a:prstGeom>
          <a:solidFill>
            <a:srgbClr val="FFFFFF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vert="horz" wrap="square" lIns="92075" tIns="46038" rIns="92075" bIns="46038" numCol="1" rtlCol="0" anchor="ctr" anchorCtr="1" compatLnSpc="1">
            <a:prstTxWarp prst="textNoShape">
              <a:avLst/>
            </a:prstTxWarp>
            <a:norm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200" dirty="0" err="1" smtClean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</a:t>
            </a:r>
            <a:r>
              <a:rPr lang="en-US" dirty="0" smtClean="0"/>
              <a:t>uture of Internet based building industry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910664-B939-B54E-835F-D53729A61D49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2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79" name="Picture 78" descr="bim+_withoutClaim_withT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8770" y="3977688"/>
            <a:ext cx="1401833" cy="56641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297418" y="4557016"/>
            <a:ext cx="2436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Open “All-Connect” </a:t>
            </a:r>
            <a:r>
              <a:rPr lang="en-US" sz="12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Platform</a:t>
            </a:r>
            <a:r>
              <a:rPr lang="en-US" sz="12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for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all relevant building information</a:t>
            </a:r>
            <a:endParaRPr lang="en-US" sz="12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3795381"/>
      </p:ext>
    </p:extLst>
  </p:cSld>
  <p:clrMapOvr>
    <a:masterClrMapping/>
  </p:clrMapOvr>
  <p:transition xmlns:p14="http://schemas.microsoft.com/office/powerpoint/2010/main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loud 16"/>
          <p:cNvSpPr/>
          <p:nvPr/>
        </p:nvSpPr>
        <p:spPr bwMode="auto">
          <a:xfrm>
            <a:off x="3049632" y="3637455"/>
            <a:ext cx="3013095" cy="2131042"/>
          </a:xfrm>
          <a:prstGeom prst="cloud">
            <a:avLst/>
          </a:prstGeom>
          <a:solidFill>
            <a:srgbClr val="FFFFFF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vert="horz" wrap="square" lIns="92075" tIns="46038" rIns="92075" bIns="46038" numCol="1" rtlCol="0" anchor="ctr" anchorCtr="1" compatLnSpc="1">
            <a:prstTxWarp prst="textNoShape">
              <a:avLst/>
            </a:prstTxWarp>
            <a:norm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200" dirty="0" err="1" smtClean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Future of Internet based building industry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910664-B939-B54E-835F-D53729A61D49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3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79" name="Picture 78" descr="bim+_withoutClaim_withT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8770" y="3977688"/>
            <a:ext cx="1401833" cy="566410"/>
          </a:xfrm>
          <a:prstGeom prst="rect">
            <a:avLst/>
          </a:prstGeom>
        </p:spPr>
      </p:pic>
      <p:sp>
        <p:nvSpPr>
          <p:cNvPr id="84" name="TextBox 83"/>
          <p:cNvSpPr txBox="1"/>
          <p:nvPr/>
        </p:nvSpPr>
        <p:spPr>
          <a:xfrm>
            <a:off x="3924143" y="6098360"/>
            <a:ext cx="1351639" cy="369314"/>
          </a:xfrm>
          <a:prstGeom prst="rect">
            <a:avLst/>
          </a:prstGeom>
          <a:noFill/>
        </p:spPr>
        <p:txBody>
          <a:bodyPr wrap="none" lIns="91421" tIns="45711" rIns="91421" bIns="45711" rtlCol="0">
            <a:spAutoFit/>
          </a:bodyPr>
          <a:lstStyle/>
          <a:p>
            <a:pPr defTabSz="914212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Any </a:t>
            </a:r>
            <a:r>
              <a:rPr lang="en-US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Model</a:t>
            </a:r>
            <a:endParaRPr lang="en-US" b="1" dirty="0">
              <a:solidFill>
                <a:srgbClr val="FF0000"/>
              </a:solidFill>
              <a:latin typeface="Arial" charset="0"/>
              <a:cs typeface="Arial" charset="0"/>
            </a:endParaRPr>
          </a:p>
        </p:txBody>
      </p:sp>
      <p:sp>
        <p:nvSpPr>
          <p:cNvPr id="85" name="Down Arrow 84"/>
          <p:cNvSpPr/>
          <p:nvPr/>
        </p:nvSpPr>
        <p:spPr bwMode="auto">
          <a:xfrm flipV="1">
            <a:off x="4445700" y="5670029"/>
            <a:ext cx="320730" cy="46860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55" tIns="46028" rIns="92055" bIns="46028" numCol="1" rtlCol="0" anchor="ctr" anchorCtr="1" compatLnSpc="1">
            <a:prstTxWarp prst="textNoShape">
              <a:avLst/>
            </a:prstTxWarp>
            <a:normAutofit/>
          </a:bodyPr>
          <a:lstStyle/>
          <a:p>
            <a:pPr defTabSz="914212" fontAlgn="base">
              <a:spcBef>
                <a:spcPct val="0"/>
              </a:spcBef>
              <a:spcAft>
                <a:spcPct val="0"/>
              </a:spcAft>
            </a:pPr>
            <a:endParaRPr lang="en-US" sz="1200" dirty="0" err="1">
              <a:solidFill>
                <a:srgbClr val="000000"/>
              </a:solidFill>
              <a:latin typeface="Arial"/>
              <a:cs typeface="Arial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092514" y="4990775"/>
            <a:ext cx="920731" cy="679254"/>
            <a:chOff x="4092514" y="4990775"/>
            <a:chExt cx="920731" cy="679254"/>
          </a:xfrm>
        </p:grpSpPr>
        <p:sp>
          <p:nvSpPr>
            <p:cNvPr id="20" name="Rectangle 9"/>
            <p:cNvSpPr>
              <a:spLocks/>
            </p:cNvSpPr>
            <p:nvPr/>
          </p:nvSpPr>
          <p:spPr bwMode="auto">
            <a:xfrm>
              <a:off x="4295492" y="5485363"/>
              <a:ext cx="304471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  <a:sym typeface="Arial" charset="0"/>
                </a:rPr>
                <a:t>€ $</a:t>
              </a:r>
            </a:p>
          </p:txBody>
        </p:sp>
        <p:pic>
          <p:nvPicPr>
            <p:cNvPr id="21" name="Picture 13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2514" y="4990775"/>
              <a:ext cx="475205" cy="3974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Picture 1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66364" y="5251020"/>
              <a:ext cx="346881" cy="212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4" name="TextBox 13"/>
          <p:cNvSpPr txBox="1"/>
          <p:nvPr/>
        </p:nvSpPr>
        <p:spPr>
          <a:xfrm>
            <a:off x="3214008" y="6421065"/>
            <a:ext cx="2848720" cy="369314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pPr defTabSz="914212" fontAlgn="base">
              <a:spcBef>
                <a:spcPct val="0"/>
              </a:spcBef>
              <a:spcAft>
                <a:spcPct val="0"/>
              </a:spcAft>
            </a:pPr>
            <a:r>
              <a:rPr lang="en-US" sz="900" dirty="0">
                <a:solidFill>
                  <a:srgbClr val="000000"/>
                </a:solidFill>
                <a:latin typeface="Arial" charset="0"/>
                <a:cs typeface="Arial" charset="0"/>
              </a:rPr>
              <a:t>(IFC, </a:t>
            </a:r>
            <a:r>
              <a:rPr lang="en-US" sz="900" dirty="0" err="1">
                <a:solidFill>
                  <a:srgbClr val="000000"/>
                </a:solidFill>
                <a:latin typeface="Arial" charset="0"/>
                <a:cs typeface="Arial" charset="0"/>
              </a:rPr>
              <a:t>SketchUp</a:t>
            </a:r>
            <a:r>
              <a:rPr lang="en-US" sz="900" dirty="0">
                <a:solidFill>
                  <a:srgbClr val="000000"/>
                </a:solidFill>
                <a:latin typeface="Arial" charset="0"/>
                <a:cs typeface="Arial" charset="0"/>
              </a:rPr>
              <a:t>, Allplan</a:t>
            </a:r>
            <a:r>
              <a:rPr lang="en-US" sz="9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, </a:t>
            </a:r>
            <a:r>
              <a:rPr lang="en-US" sz="900" dirty="0" err="1" smtClean="0">
                <a:solidFill>
                  <a:srgbClr val="000000"/>
                </a:solidFill>
                <a:latin typeface="Arial" charset="0"/>
                <a:cs typeface="Arial" charset="0"/>
              </a:rPr>
              <a:t>VectorWorks</a:t>
            </a:r>
            <a:r>
              <a:rPr lang="en-US" sz="9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, SCIA</a:t>
            </a:r>
          </a:p>
          <a:p>
            <a:pPr defTabSz="914212" fontAlgn="base">
              <a:spcBef>
                <a:spcPct val="0"/>
              </a:spcBef>
              <a:spcAft>
                <a:spcPct val="0"/>
              </a:spcAft>
            </a:pPr>
            <a:r>
              <a:rPr lang="en-US" sz="900" dirty="0" err="1" smtClean="0">
                <a:solidFill>
                  <a:srgbClr val="000000"/>
                </a:solidFill>
                <a:latin typeface="Arial" charset="0"/>
                <a:cs typeface="Arial" charset="0"/>
              </a:rPr>
              <a:t>Graphisoft</a:t>
            </a:r>
            <a:r>
              <a:rPr lang="en-US" sz="9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, Revit … + </a:t>
            </a:r>
            <a:r>
              <a:rPr lang="en-US" sz="900" dirty="0">
                <a:solidFill>
                  <a:srgbClr val="000000"/>
                </a:solidFill>
                <a:latin typeface="Arial" charset="0"/>
                <a:cs typeface="Arial" charset="0"/>
              </a:rPr>
              <a:t>financial, energy, planning </a:t>
            </a:r>
            <a:r>
              <a:rPr lang="en-US" sz="9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…)</a:t>
            </a:r>
            <a:endParaRPr lang="en-US" sz="9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297418" y="4557016"/>
            <a:ext cx="2436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Open “All-Connect” </a:t>
            </a:r>
            <a:r>
              <a:rPr lang="en-US" sz="12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Platform</a:t>
            </a:r>
            <a:r>
              <a:rPr lang="en-US" sz="12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for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all relevant building information</a:t>
            </a:r>
            <a:endParaRPr lang="en-US" sz="12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258389"/>
      </p:ext>
    </p:extLst>
  </p:cSld>
  <p:clrMapOvr>
    <a:masterClrMapping/>
  </p:clrMapOvr>
  <p:transition xmlns:p14="http://schemas.microsoft.com/office/powerpoint/2010/main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loud 16"/>
          <p:cNvSpPr/>
          <p:nvPr/>
        </p:nvSpPr>
        <p:spPr bwMode="auto">
          <a:xfrm>
            <a:off x="3049632" y="3637455"/>
            <a:ext cx="3013095" cy="2131042"/>
          </a:xfrm>
          <a:prstGeom prst="cloud">
            <a:avLst/>
          </a:prstGeom>
          <a:solidFill>
            <a:srgbClr val="FFFFFF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vert="horz" wrap="square" lIns="92075" tIns="46038" rIns="92075" bIns="46038" numCol="1" rtlCol="0" anchor="ctr" anchorCtr="1" compatLnSpc="1">
            <a:prstTxWarp prst="textNoShape">
              <a:avLst/>
            </a:prstTxWarp>
            <a:norm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200" dirty="0" err="1" smtClean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Future of Internet based building industry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910664-B939-B54E-835F-D53729A61D49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4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4092514" y="4990775"/>
            <a:ext cx="920731" cy="679254"/>
            <a:chOff x="3901793" y="3900417"/>
            <a:chExt cx="1187834" cy="906859"/>
          </a:xfrm>
        </p:grpSpPr>
        <p:sp>
          <p:nvSpPr>
            <p:cNvPr id="70" name="Rectangle 9"/>
            <p:cNvSpPr>
              <a:spLocks/>
            </p:cNvSpPr>
            <p:nvPr/>
          </p:nvSpPr>
          <p:spPr bwMode="auto">
            <a:xfrm>
              <a:off x="4163655" y="4560732"/>
              <a:ext cx="392798" cy="246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  <a:sym typeface="Arial" charset="0"/>
                </a:rPr>
                <a:t>€ $</a:t>
              </a:r>
            </a:p>
          </p:txBody>
        </p:sp>
        <p:pic>
          <p:nvPicPr>
            <p:cNvPr id="71" name="Picture 13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01793" y="3900417"/>
              <a:ext cx="613061" cy="5306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" name="Picture 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2116" y="4247865"/>
              <a:ext cx="447511" cy="2837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73" name="Group 72"/>
            <p:cNvGrpSpPr/>
            <p:nvPr/>
          </p:nvGrpSpPr>
          <p:grpSpPr>
            <a:xfrm>
              <a:off x="4229034" y="4176260"/>
              <a:ext cx="564204" cy="444577"/>
              <a:chOff x="4137381" y="3402678"/>
              <a:chExt cx="564204" cy="444577"/>
            </a:xfrm>
          </p:grpSpPr>
          <p:sp>
            <p:nvSpPr>
              <p:cNvPr id="74" name="Right Triangle 73"/>
              <p:cNvSpPr/>
              <p:nvPr/>
            </p:nvSpPr>
            <p:spPr bwMode="auto">
              <a:xfrm rot="20809504">
                <a:off x="4212792" y="3402678"/>
                <a:ext cx="432077" cy="366632"/>
              </a:xfrm>
              <a:prstGeom prst="rtTriangle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075" tIns="46038" rIns="92075" bIns="46038" numCol="1" rtlCol="0" anchor="ctr" anchorCtr="1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200" dirty="0" err="1" smtClean="0">
                  <a:solidFill>
                    <a:srgbClr val="000000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75" name="Oval 74"/>
              <p:cNvSpPr/>
              <p:nvPr/>
            </p:nvSpPr>
            <p:spPr bwMode="auto">
              <a:xfrm>
                <a:off x="4137381" y="3411041"/>
                <a:ext cx="91653" cy="91653"/>
              </a:xfrm>
              <a:prstGeom prst="ellipse">
                <a:avLst/>
              </a:prstGeom>
              <a:solidFill>
                <a:schemeClr val="accent3"/>
              </a:solidFill>
              <a:ln w="9525" cap="flat" cmpd="sng" algn="ctr">
                <a:solidFill>
                  <a:schemeClr val="accent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075" tIns="46038" rIns="92075" bIns="46038" numCol="1" rtlCol="0" anchor="ctr" anchorCtr="1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200" dirty="0" err="1" smtClean="0">
                  <a:solidFill>
                    <a:srgbClr val="000000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76" name="Oval 75"/>
              <p:cNvSpPr/>
              <p:nvPr/>
            </p:nvSpPr>
            <p:spPr bwMode="auto">
              <a:xfrm>
                <a:off x="4211216" y="3755602"/>
                <a:ext cx="91653" cy="91653"/>
              </a:xfrm>
              <a:prstGeom prst="ellipse">
                <a:avLst/>
              </a:prstGeom>
              <a:solidFill>
                <a:schemeClr val="accent3"/>
              </a:solidFill>
              <a:ln w="9525" cap="flat" cmpd="sng" algn="ctr">
                <a:solidFill>
                  <a:schemeClr val="accent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075" tIns="46038" rIns="92075" bIns="46038" numCol="1" rtlCol="0" anchor="ctr" anchorCtr="1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200" dirty="0" err="1" smtClean="0">
                  <a:solidFill>
                    <a:srgbClr val="000000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77" name="Oval 76"/>
              <p:cNvSpPr/>
              <p:nvPr/>
            </p:nvSpPr>
            <p:spPr bwMode="auto">
              <a:xfrm>
                <a:off x="4609932" y="3667000"/>
                <a:ext cx="91653" cy="91653"/>
              </a:xfrm>
              <a:prstGeom prst="ellipse">
                <a:avLst/>
              </a:prstGeom>
              <a:solidFill>
                <a:schemeClr val="accent3"/>
              </a:solidFill>
              <a:ln w="9525" cap="flat" cmpd="sng" algn="ctr">
                <a:solidFill>
                  <a:schemeClr val="accent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075" tIns="46038" rIns="92075" bIns="46038" numCol="1" rtlCol="0" anchor="ctr" anchorCtr="1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200" dirty="0" err="1" smtClean="0">
                  <a:solidFill>
                    <a:srgbClr val="000000"/>
                  </a:solidFill>
                  <a:latin typeface="Arial"/>
                  <a:cs typeface="Arial"/>
                </a:endParaRPr>
              </a:p>
            </p:txBody>
          </p:sp>
        </p:grpSp>
      </p:grpSp>
      <p:pic>
        <p:nvPicPr>
          <p:cNvPr id="79" name="Picture 78" descr="bim+_withoutClaim_withTM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8770" y="3977688"/>
            <a:ext cx="1401833" cy="566410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3924143" y="6098360"/>
            <a:ext cx="1351639" cy="369314"/>
          </a:xfrm>
          <a:prstGeom prst="rect">
            <a:avLst/>
          </a:prstGeom>
          <a:noFill/>
        </p:spPr>
        <p:txBody>
          <a:bodyPr wrap="none" lIns="91421" tIns="45711" rIns="91421" bIns="45711" rtlCol="0">
            <a:spAutoFit/>
          </a:bodyPr>
          <a:lstStyle/>
          <a:p>
            <a:pPr defTabSz="914212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Any </a:t>
            </a:r>
            <a:r>
              <a:rPr lang="en-US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Model</a:t>
            </a:r>
            <a:endParaRPr lang="en-US" b="1" dirty="0">
              <a:solidFill>
                <a:srgbClr val="FF0000"/>
              </a:solidFill>
              <a:latin typeface="Arial" charset="0"/>
              <a:cs typeface="Arial" charset="0"/>
            </a:endParaRPr>
          </a:p>
        </p:txBody>
      </p:sp>
      <p:sp>
        <p:nvSpPr>
          <p:cNvPr id="31" name="Down Arrow 30"/>
          <p:cNvSpPr/>
          <p:nvPr/>
        </p:nvSpPr>
        <p:spPr bwMode="auto">
          <a:xfrm flipV="1">
            <a:off x="4445700" y="5670029"/>
            <a:ext cx="320730" cy="46860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55" tIns="46028" rIns="92055" bIns="46028" numCol="1" rtlCol="0" anchor="ctr" anchorCtr="1" compatLnSpc="1">
            <a:prstTxWarp prst="textNoShape">
              <a:avLst/>
            </a:prstTxWarp>
            <a:normAutofit/>
          </a:bodyPr>
          <a:lstStyle/>
          <a:p>
            <a:pPr defTabSz="914212" fontAlgn="base">
              <a:spcBef>
                <a:spcPct val="0"/>
              </a:spcBef>
              <a:spcAft>
                <a:spcPct val="0"/>
              </a:spcAft>
            </a:pPr>
            <a:endParaRPr lang="en-US" sz="1200" dirty="0" err="1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214008" y="6421065"/>
            <a:ext cx="2848720" cy="369314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pPr defTabSz="914212" fontAlgn="base">
              <a:spcBef>
                <a:spcPct val="0"/>
              </a:spcBef>
              <a:spcAft>
                <a:spcPct val="0"/>
              </a:spcAft>
            </a:pPr>
            <a:r>
              <a:rPr lang="en-US" sz="900" dirty="0">
                <a:solidFill>
                  <a:srgbClr val="000000"/>
                </a:solidFill>
                <a:latin typeface="Arial" charset="0"/>
                <a:cs typeface="Arial" charset="0"/>
              </a:rPr>
              <a:t>(IFC, </a:t>
            </a:r>
            <a:r>
              <a:rPr lang="en-US" sz="900" dirty="0" err="1">
                <a:solidFill>
                  <a:srgbClr val="000000"/>
                </a:solidFill>
                <a:latin typeface="Arial" charset="0"/>
                <a:cs typeface="Arial" charset="0"/>
              </a:rPr>
              <a:t>SketchUp</a:t>
            </a:r>
            <a:r>
              <a:rPr lang="en-US" sz="900" dirty="0">
                <a:solidFill>
                  <a:srgbClr val="000000"/>
                </a:solidFill>
                <a:latin typeface="Arial" charset="0"/>
                <a:cs typeface="Arial" charset="0"/>
              </a:rPr>
              <a:t>, Allplan</a:t>
            </a:r>
            <a:r>
              <a:rPr lang="en-US" sz="9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, </a:t>
            </a:r>
            <a:r>
              <a:rPr lang="en-US" sz="900" dirty="0" err="1" smtClean="0">
                <a:solidFill>
                  <a:srgbClr val="000000"/>
                </a:solidFill>
                <a:latin typeface="Arial" charset="0"/>
                <a:cs typeface="Arial" charset="0"/>
              </a:rPr>
              <a:t>VectorWorks</a:t>
            </a:r>
            <a:r>
              <a:rPr lang="en-US" sz="9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, SCIA</a:t>
            </a:r>
          </a:p>
          <a:p>
            <a:pPr defTabSz="914212" fontAlgn="base">
              <a:spcBef>
                <a:spcPct val="0"/>
              </a:spcBef>
              <a:spcAft>
                <a:spcPct val="0"/>
              </a:spcAft>
            </a:pPr>
            <a:r>
              <a:rPr lang="en-US" sz="900" dirty="0" err="1" smtClean="0">
                <a:solidFill>
                  <a:srgbClr val="000000"/>
                </a:solidFill>
                <a:latin typeface="Arial" charset="0"/>
                <a:cs typeface="Arial" charset="0"/>
              </a:rPr>
              <a:t>Graphisoft</a:t>
            </a:r>
            <a:r>
              <a:rPr lang="en-US" sz="9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, Revit … + </a:t>
            </a:r>
            <a:r>
              <a:rPr lang="en-US" sz="900" dirty="0">
                <a:solidFill>
                  <a:srgbClr val="000000"/>
                </a:solidFill>
                <a:latin typeface="Arial" charset="0"/>
                <a:cs typeface="Arial" charset="0"/>
              </a:rPr>
              <a:t>financial, energy, planning </a:t>
            </a:r>
            <a:r>
              <a:rPr lang="en-US" sz="9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…)</a:t>
            </a:r>
            <a:endParaRPr lang="en-US" sz="9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-13226" y="6481581"/>
            <a:ext cx="32527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8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BIM </a:t>
            </a:r>
            <a:r>
              <a:rPr lang="en-US" sz="800" b="1" dirty="0">
                <a:solidFill>
                  <a:srgbClr val="000000"/>
                </a:solidFill>
                <a:latin typeface="Arial" charset="0"/>
                <a:cs typeface="Arial" charset="0"/>
              </a:rPr>
              <a:t>W</a:t>
            </a:r>
            <a:r>
              <a:rPr lang="en-US" sz="8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eb Services </a:t>
            </a:r>
            <a:r>
              <a:rPr lang="en-US" sz="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= Progress, notification, change management, 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800" dirty="0">
                <a:solidFill>
                  <a:srgbClr val="000000"/>
                </a:solidFill>
                <a:latin typeface="Arial" charset="0"/>
                <a:cs typeface="Arial" charset="0"/>
              </a:rPr>
              <a:t>roles and rights </a:t>
            </a:r>
            <a:r>
              <a:rPr lang="en-US" sz="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management, clash detection, connecting models ..</a:t>
            </a:r>
            <a:endParaRPr lang="en-US" sz="8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636234" y="5210702"/>
            <a:ext cx="607859" cy="315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BIM Web</a:t>
            </a:r>
          </a:p>
          <a:p>
            <a:pPr algn="ctr"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Services</a:t>
            </a:r>
            <a:endParaRPr lang="en-US" sz="8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297418" y="4557016"/>
            <a:ext cx="2436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Open “All-Connect” </a:t>
            </a:r>
            <a:r>
              <a:rPr lang="en-US" sz="12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Platform</a:t>
            </a:r>
            <a:r>
              <a:rPr lang="en-US" sz="12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for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all relevant building information</a:t>
            </a:r>
            <a:endParaRPr lang="en-US" sz="12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4775027"/>
      </p:ext>
    </p:extLst>
  </p:cSld>
  <p:clrMapOvr>
    <a:masterClrMapping/>
  </p:clrMapOvr>
  <p:transition xmlns:p14="http://schemas.microsoft.com/office/powerpoint/2010/main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Oval 45"/>
          <p:cNvSpPr/>
          <p:nvPr/>
        </p:nvSpPr>
        <p:spPr bwMode="auto">
          <a:xfrm>
            <a:off x="1753380" y="2378925"/>
            <a:ext cx="5539725" cy="340280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txBody>
          <a:bodyPr vert="horz" wrap="square" lIns="92075" tIns="46038" rIns="92075" bIns="46038" numCol="1" rtlCol="0" anchor="ctr" anchorCtr="1" compatLnSpc="1">
            <a:prstTxWarp prst="textNoShape">
              <a:avLst/>
            </a:prstTxWarp>
            <a:norm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200" dirty="0" err="1" smtClean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Future of Internet based building industry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910664-B939-B54E-835F-D53729A61D49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5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961516" y="2671179"/>
            <a:ext cx="1159292" cy="6776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solidFill>
                  <a:srgbClr val="084083"/>
                </a:solidFill>
                <a:latin typeface="Arial" charset="0"/>
                <a:cs typeface="Arial" charset="0"/>
              </a:rPr>
              <a:t>Any </a:t>
            </a:r>
            <a:r>
              <a:rPr lang="en-US" sz="14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App</a:t>
            </a:r>
          </a:p>
          <a:p>
            <a:pPr algn="ctr"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rgbClr val="084083"/>
                </a:solidFill>
                <a:latin typeface="Arial" charset="0"/>
                <a:cs typeface="Arial" charset="0"/>
              </a:rPr>
              <a:t>on</a:t>
            </a:r>
          </a:p>
          <a:p>
            <a:pPr algn="ctr"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solidFill>
                  <a:srgbClr val="084083"/>
                </a:solidFill>
                <a:latin typeface="Arial" charset="0"/>
                <a:cs typeface="Arial" charset="0"/>
              </a:rPr>
              <a:t>Any </a:t>
            </a:r>
            <a:r>
              <a:rPr lang="en-US" sz="14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Device</a:t>
            </a:r>
            <a:endParaRPr lang="en-US" sz="1400" b="1" dirty="0">
              <a:solidFill>
                <a:srgbClr val="FF0000"/>
              </a:solidFill>
              <a:latin typeface="Arial" charset="0"/>
              <a:cs typeface="Arial" charset="0"/>
            </a:endParaRPr>
          </a:p>
        </p:txBody>
      </p:sp>
      <p:pic>
        <p:nvPicPr>
          <p:cNvPr id="5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014" t="8053" r="23518" b="12287"/>
          <a:stretch/>
        </p:blipFill>
        <p:spPr bwMode="auto">
          <a:xfrm>
            <a:off x="6429237" y="4062077"/>
            <a:ext cx="320479" cy="505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" name="Picture 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7184" y="3581938"/>
            <a:ext cx="5715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9766" y="3843218"/>
            <a:ext cx="434939" cy="530212"/>
          </a:xfrm>
          <a:prstGeom prst="rect">
            <a:avLst/>
          </a:prstGeom>
        </p:spPr>
      </p:pic>
      <p:pic>
        <p:nvPicPr>
          <p:cNvPr id="55" name="Picture 19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2111"/>
          <a:stretch/>
        </p:blipFill>
        <p:spPr bwMode="auto">
          <a:xfrm>
            <a:off x="5188681" y="2929141"/>
            <a:ext cx="558800" cy="468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" name="Picture 2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16279" y="2919707"/>
            <a:ext cx="5588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" name="Picture 3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62727" y="2815572"/>
            <a:ext cx="1131362" cy="86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" name="Picture 6" descr="Annotations.png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91178" y="2767676"/>
            <a:ext cx="707054" cy="581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" name="Picture 4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92513" y="1951169"/>
            <a:ext cx="914287" cy="700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TextBox 35"/>
          <p:cNvSpPr txBox="1"/>
          <p:nvPr/>
        </p:nvSpPr>
        <p:spPr>
          <a:xfrm>
            <a:off x="3924143" y="6098360"/>
            <a:ext cx="1351639" cy="369314"/>
          </a:xfrm>
          <a:prstGeom prst="rect">
            <a:avLst/>
          </a:prstGeom>
          <a:noFill/>
        </p:spPr>
        <p:txBody>
          <a:bodyPr wrap="none" lIns="91421" tIns="45711" rIns="91421" bIns="45711" rtlCol="0">
            <a:spAutoFit/>
          </a:bodyPr>
          <a:lstStyle/>
          <a:p>
            <a:pPr defTabSz="914212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Any </a:t>
            </a:r>
            <a:r>
              <a:rPr lang="en-US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Model</a:t>
            </a:r>
            <a:endParaRPr lang="en-US" b="1" dirty="0">
              <a:solidFill>
                <a:srgbClr val="FF0000"/>
              </a:solidFill>
              <a:latin typeface="Arial" charset="0"/>
              <a:cs typeface="Arial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214008" y="6421065"/>
            <a:ext cx="2848720" cy="369314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pPr defTabSz="914212" fontAlgn="base">
              <a:spcBef>
                <a:spcPct val="0"/>
              </a:spcBef>
              <a:spcAft>
                <a:spcPct val="0"/>
              </a:spcAft>
            </a:pPr>
            <a:r>
              <a:rPr lang="en-US" sz="900" dirty="0">
                <a:solidFill>
                  <a:srgbClr val="000000"/>
                </a:solidFill>
                <a:latin typeface="Arial" charset="0"/>
                <a:cs typeface="Arial" charset="0"/>
              </a:rPr>
              <a:t>(IFC, </a:t>
            </a:r>
            <a:r>
              <a:rPr lang="en-US" sz="900" dirty="0" err="1">
                <a:solidFill>
                  <a:srgbClr val="000000"/>
                </a:solidFill>
                <a:latin typeface="Arial" charset="0"/>
                <a:cs typeface="Arial" charset="0"/>
              </a:rPr>
              <a:t>SketchUp</a:t>
            </a:r>
            <a:r>
              <a:rPr lang="en-US" sz="900" dirty="0">
                <a:solidFill>
                  <a:srgbClr val="000000"/>
                </a:solidFill>
                <a:latin typeface="Arial" charset="0"/>
                <a:cs typeface="Arial" charset="0"/>
              </a:rPr>
              <a:t>, Allplan</a:t>
            </a:r>
            <a:r>
              <a:rPr lang="en-US" sz="9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, </a:t>
            </a:r>
            <a:r>
              <a:rPr lang="en-US" sz="900" dirty="0" err="1" smtClean="0">
                <a:solidFill>
                  <a:srgbClr val="000000"/>
                </a:solidFill>
                <a:latin typeface="Arial" charset="0"/>
                <a:cs typeface="Arial" charset="0"/>
              </a:rPr>
              <a:t>VectorWorks</a:t>
            </a:r>
            <a:r>
              <a:rPr lang="en-US" sz="9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, SCIA</a:t>
            </a:r>
          </a:p>
          <a:p>
            <a:pPr defTabSz="914212" fontAlgn="base">
              <a:spcBef>
                <a:spcPct val="0"/>
              </a:spcBef>
              <a:spcAft>
                <a:spcPct val="0"/>
              </a:spcAft>
            </a:pPr>
            <a:r>
              <a:rPr lang="en-US" sz="900" dirty="0" err="1" smtClean="0">
                <a:solidFill>
                  <a:srgbClr val="000000"/>
                </a:solidFill>
                <a:latin typeface="Arial" charset="0"/>
                <a:cs typeface="Arial" charset="0"/>
              </a:rPr>
              <a:t>Graphisoft</a:t>
            </a:r>
            <a:r>
              <a:rPr lang="en-US" sz="9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, Revit … + </a:t>
            </a:r>
            <a:r>
              <a:rPr lang="en-US" sz="900" dirty="0">
                <a:solidFill>
                  <a:srgbClr val="000000"/>
                </a:solidFill>
                <a:latin typeface="Arial" charset="0"/>
                <a:cs typeface="Arial" charset="0"/>
              </a:rPr>
              <a:t>financial, energy, planning </a:t>
            </a:r>
            <a:r>
              <a:rPr lang="en-US" sz="9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…)</a:t>
            </a:r>
            <a:endParaRPr lang="en-US" sz="9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-13226" y="6481581"/>
            <a:ext cx="32527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8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BIM </a:t>
            </a:r>
            <a:r>
              <a:rPr lang="en-US" sz="800" b="1" dirty="0">
                <a:solidFill>
                  <a:srgbClr val="000000"/>
                </a:solidFill>
                <a:latin typeface="Arial" charset="0"/>
                <a:cs typeface="Arial" charset="0"/>
              </a:rPr>
              <a:t>W</a:t>
            </a:r>
            <a:r>
              <a:rPr lang="en-US" sz="8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eb Services </a:t>
            </a:r>
            <a:r>
              <a:rPr lang="en-US" sz="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= Progress, notification, change management, 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800" dirty="0">
                <a:solidFill>
                  <a:srgbClr val="000000"/>
                </a:solidFill>
                <a:latin typeface="Arial" charset="0"/>
                <a:cs typeface="Arial" charset="0"/>
              </a:rPr>
              <a:t>roles and rights </a:t>
            </a:r>
            <a:r>
              <a:rPr lang="en-US" sz="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management, clash detection, connecting models ..</a:t>
            </a:r>
            <a:endParaRPr lang="en-US" sz="8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4189789" y="3459566"/>
            <a:ext cx="823456" cy="655348"/>
            <a:chOff x="4189789" y="3459566"/>
            <a:chExt cx="823456" cy="655348"/>
          </a:xfrm>
        </p:grpSpPr>
        <p:sp>
          <p:nvSpPr>
            <p:cNvPr id="40" name="Oval 39"/>
            <p:cNvSpPr/>
            <p:nvPr/>
          </p:nvSpPr>
          <p:spPr bwMode="auto">
            <a:xfrm>
              <a:off x="4189789" y="3486026"/>
              <a:ext cx="823456" cy="62888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>
              <a:glow rad="139700">
                <a:schemeClr val="accent5">
                  <a:satMod val="175000"/>
                  <a:alpha val="40000"/>
                </a:schemeClr>
              </a:glow>
            </a:effectLst>
          </p:spPr>
          <p:txBody>
            <a:bodyPr vert="horz" wrap="square" lIns="92075" tIns="46038" rIns="92075" bIns="46038" numCol="1" rtlCol="0" anchor="ctr" anchorCtr="1" compatLnSpc="1">
              <a:prstTxWarp prst="textNoShape">
                <a:avLst/>
              </a:prstTxWarp>
              <a:norm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Arial"/>
                <a:cs typeface="Arial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4315188" y="3459566"/>
              <a:ext cx="4839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rgbClr val="FFFFFF"/>
                  </a:solidFill>
                </a:rPr>
                <a:t>API</a:t>
              </a:r>
              <a:endParaRPr lang="en-US" sz="1400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2" name="Cloud 41"/>
          <p:cNvSpPr/>
          <p:nvPr/>
        </p:nvSpPr>
        <p:spPr bwMode="auto">
          <a:xfrm>
            <a:off x="3049632" y="3681208"/>
            <a:ext cx="3013095" cy="2074459"/>
          </a:xfrm>
          <a:prstGeom prst="cloud">
            <a:avLst/>
          </a:prstGeom>
          <a:solidFill>
            <a:schemeClr val="bg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vert="horz" wrap="square" lIns="92075" tIns="46038" rIns="92075" bIns="46038" numCol="1" rtlCol="0" anchor="ctr" anchorCtr="1" compatLnSpc="1">
            <a:prstTxWarp prst="textNoShape">
              <a:avLst/>
            </a:prstTxWarp>
            <a:norm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200" dirty="0" err="1" smtClean="0">
              <a:solidFill>
                <a:srgbClr val="000000"/>
              </a:solidFill>
              <a:latin typeface="Arial"/>
              <a:cs typeface="Arial"/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4092514" y="4990775"/>
            <a:ext cx="920731" cy="679254"/>
            <a:chOff x="3901793" y="3900417"/>
            <a:chExt cx="1187834" cy="906859"/>
          </a:xfrm>
        </p:grpSpPr>
        <p:sp>
          <p:nvSpPr>
            <p:cNvPr id="45" name="Rectangle 9"/>
            <p:cNvSpPr>
              <a:spLocks/>
            </p:cNvSpPr>
            <p:nvPr/>
          </p:nvSpPr>
          <p:spPr bwMode="auto">
            <a:xfrm>
              <a:off x="4163655" y="4560732"/>
              <a:ext cx="392798" cy="246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  <a:sym typeface="Arial" charset="0"/>
                </a:rPr>
                <a:t>€ $</a:t>
              </a:r>
            </a:p>
          </p:txBody>
        </p:sp>
        <p:pic>
          <p:nvPicPr>
            <p:cNvPr id="47" name="Picture 13"/>
            <p:cNvPicPr>
              <a:picLocks noChangeAspect="1" noChangeArrowheads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01793" y="3900417"/>
              <a:ext cx="613061" cy="5306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8" name="Picture 1"/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2116" y="4247865"/>
              <a:ext cx="447511" cy="2837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9" name="Group 48"/>
            <p:cNvGrpSpPr/>
            <p:nvPr/>
          </p:nvGrpSpPr>
          <p:grpSpPr>
            <a:xfrm>
              <a:off x="4229034" y="4176260"/>
              <a:ext cx="564204" cy="444577"/>
              <a:chOff x="4137381" y="3402678"/>
              <a:chExt cx="564204" cy="444577"/>
            </a:xfrm>
          </p:grpSpPr>
          <p:sp>
            <p:nvSpPr>
              <p:cNvPr id="51" name="Right Triangle 50"/>
              <p:cNvSpPr/>
              <p:nvPr/>
            </p:nvSpPr>
            <p:spPr bwMode="auto">
              <a:xfrm rot="20809504">
                <a:off x="4212792" y="3402678"/>
                <a:ext cx="432077" cy="366632"/>
              </a:xfrm>
              <a:prstGeom prst="rtTriangle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075" tIns="46038" rIns="92075" bIns="46038" numCol="1" rtlCol="0" anchor="ctr" anchorCtr="1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200" dirty="0" err="1" smtClean="0">
                  <a:solidFill>
                    <a:srgbClr val="000000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52" name="Oval 51"/>
              <p:cNvSpPr/>
              <p:nvPr/>
            </p:nvSpPr>
            <p:spPr bwMode="auto">
              <a:xfrm>
                <a:off x="4137381" y="3411041"/>
                <a:ext cx="91653" cy="91653"/>
              </a:xfrm>
              <a:prstGeom prst="ellipse">
                <a:avLst/>
              </a:prstGeom>
              <a:solidFill>
                <a:schemeClr val="accent3"/>
              </a:solidFill>
              <a:ln w="9525" cap="flat" cmpd="sng" algn="ctr">
                <a:solidFill>
                  <a:schemeClr val="accent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075" tIns="46038" rIns="92075" bIns="46038" numCol="1" rtlCol="0" anchor="ctr" anchorCtr="1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200" dirty="0" err="1" smtClean="0">
                  <a:solidFill>
                    <a:srgbClr val="000000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53" name="Oval 52"/>
              <p:cNvSpPr/>
              <p:nvPr/>
            </p:nvSpPr>
            <p:spPr bwMode="auto">
              <a:xfrm>
                <a:off x="4211216" y="3755602"/>
                <a:ext cx="91653" cy="91653"/>
              </a:xfrm>
              <a:prstGeom prst="ellipse">
                <a:avLst/>
              </a:prstGeom>
              <a:solidFill>
                <a:schemeClr val="accent3"/>
              </a:solidFill>
              <a:ln w="9525" cap="flat" cmpd="sng" algn="ctr">
                <a:solidFill>
                  <a:schemeClr val="accent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075" tIns="46038" rIns="92075" bIns="46038" numCol="1" rtlCol="0" anchor="ctr" anchorCtr="1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200" dirty="0" err="1" smtClean="0">
                  <a:solidFill>
                    <a:srgbClr val="000000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54" name="Oval 53"/>
              <p:cNvSpPr/>
              <p:nvPr/>
            </p:nvSpPr>
            <p:spPr bwMode="auto">
              <a:xfrm>
                <a:off x="4609932" y="3667000"/>
                <a:ext cx="91653" cy="91653"/>
              </a:xfrm>
              <a:prstGeom prst="ellipse">
                <a:avLst/>
              </a:prstGeom>
              <a:solidFill>
                <a:schemeClr val="accent3"/>
              </a:solidFill>
              <a:ln w="9525" cap="flat" cmpd="sng" algn="ctr">
                <a:solidFill>
                  <a:schemeClr val="accent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075" tIns="46038" rIns="92075" bIns="46038" numCol="1" rtlCol="0" anchor="ctr" anchorCtr="1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200" dirty="0" err="1" smtClean="0">
                  <a:solidFill>
                    <a:srgbClr val="000000"/>
                  </a:solidFill>
                  <a:latin typeface="Arial"/>
                  <a:cs typeface="Arial"/>
                </a:endParaRPr>
              </a:p>
            </p:txBody>
          </p:sp>
        </p:grpSp>
      </p:grpSp>
      <p:pic>
        <p:nvPicPr>
          <p:cNvPr id="63" name="Picture 62" descr="bim+_withoutClaim_withTM.png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8770" y="3977688"/>
            <a:ext cx="1401833" cy="566410"/>
          </a:xfrm>
          <a:prstGeom prst="rect">
            <a:avLst/>
          </a:prstGeom>
        </p:spPr>
      </p:pic>
      <p:sp>
        <p:nvSpPr>
          <p:cNvPr id="64" name="TextBox 63"/>
          <p:cNvSpPr txBox="1"/>
          <p:nvPr/>
        </p:nvSpPr>
        <p:spPr>
          <a:xfrm>
            <a:off x="3636234" y="5210702"/>
            <a:ext cx="607859" cy="315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BIM Web</a:t>
            </a:r>
          </a:p>
          <a:p>
            <a:pPr algn="ctr"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Services</a:t>
            </a:r>
            <a:endParaRPr lang="en-US" sz="8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37" name="Down Arrow 36"/>
          <p:cNvSpPr/>
          <p:nvPr/>
        </p:nvSpPr>
        <p:spPr bwMode="auto">
          <a:xfrm flipV="1">
            <a:off x="4445700" y="5670029"/>
            <a:ext cx="320730" cy="46860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55" tIns="46028" rIns="92055" bIns="46028" numCol="1" rtlCol="0" anchor="ctr" anchorCtr="1" compatLnSpc="1">
            <a:prstTxWarp prst="textNoShape">
              <a:avLst/>
            </a:prstTxWarp>
            <a:normAutofit/>
          </a:bodyPr>
          <a:lstStyle/>
          <a:p>
            <a:pPr defTabSz="914212" fontAlgn="base">
              <a:spcBef>
                <a:spcPct val="0"/>
              </a:spcBef>
              <a:spcAft>
                <a:spcPct val="0"/>
              </a:spcAft>
            </a:pPr>
            <a:endParaRPr lang="en-US" sz="1200" dirty="0" err="1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97418" y="4557016"/>
            <a:ext cx="2436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Open “All-Connect” </a:t>
            </a:r>
            <a:r>
              <a:rPr lang="en-US" sz="12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Platform</a:t>
            </a:r>
            <a:r>
              <a:rPr lang="en-US" sz="12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for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all relevant building information</a:t>
            </a:r>
            <a:endParaRPr lang="en-US" sz="12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3564991"/>
      </p:ext>
    </p:extLst>
  </p:cSld>
  <p:clrMapOvr>
    <a:masterClrMapping/>
  </p:clrMapOvr>
  <p:transition xmlns:p14="http://schemas.microsoft.com/office/powerpoint/2010/main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 bwMode="auto">
          <a:xfrm>
            <a:off x="768427" y="1150988"/>
            <a:ext cx="7356241" cy="464306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txBody>
          <a:bodyPr vert="horz" wrap="square" lIns="92075" tIns="46038" rIns="92075" bIns="46038" numCol="1" rtlCol="0" anchor="ctr" anchorCtr="1" compatLnSpc="1">
            <a:prstTxWarp prst="textNoShape">
              <a:avLst/>
            </a:prstTxWarp>
            <a:norm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200" dirty="0" err="1" smtClean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46" name="Oval 45"/>
          <p:cNvSpPr/>
          <p:nvPr/>
        </p:nvSpPr>
        <p:spPr bwMode="auto">
          <a:xfrm>
            <a:off x="1753380" y="2378925"/>
            <a:ext cx="5539725" cy="340280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txBody>
          <a:bodyPr vert="horz" wrap="square" lIns="92075" tIns="46038" rIns="92075" bIns="46038" numCol="1" rtlCol="0" anchor="ctr" anchorCtr="1" compatLnSpc="1">
            <a:prstTxWarp prst="textNoShape">
              <a:avLst/>
            </a:prstTxWarp>
            <a:norm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200" dirty="0" err="1" smtClean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Future of Internet based building industry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910664-B939-B54E-835F-D53729A61D49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6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961516" y="2671179"/>
            <a:ext cx="1159292" cy="6776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solidFill>
                  <a:srgbClr val="084083"/>
                </a:solidFill>
                <a:latin typeface="Arial" charset="0"/>
                <a:cs typeface="Arial" charset="0"/>
              </a:rPr>
              <a:t>Any </a:t>
            </a:r>
            <a:r>
              <a:rPr lang="en-US" sz="14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App</a:t>
            </a:r>
          </a:p>
          <a:p>
            <a:pPr algn="ctr"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rgbClr val="084083"/>
                </a:solidFill>
                <a:latin typeface="Arial" charset="0"/>
                <a:cs typeface="Arial" charset="0"/>
              </a:rPr>
              <a:t>on</a:t>
            </a:r>
          </a:p>
          <a:p>
            <a:pPr algn="ctr"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solidFill>
                  <a:srgbClr val="084083"/>
                </a:solidFill>
                <a:latin typeface="Arial" charset="0"/>
                <a:cs typeface="Arial" charset="0"/>
              </a:rPr>
              <a:t>Any </a:t>
            </a:r>
            <a:r>
              <a:rPr lang="en-US" sz="14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Device</a:t>
            </a:r>
            <a:endParaRPr lang="en-US" sz="1400" b="1" dirty="0">
              <a:solidFill>
                <a:srgbClr val="FF0000"/>
              </a:solidFill>
              <a:latin typeface="Arial" charset="0"/>
              <a:cs typeface="Arial" charset="0"/>
            </a:endParaRPr>
          </a:p>
        </p:txBody>
      </p:sp>
      <p:pic>
        <p:nvPicPr>
          <p:cNvPr id="5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014" t="8053" r="23518" b="12287"/>
          <a:stretch/>
        </p:blipFill>
        <p:spPr bwMode="auto">
          <a:xfrm>
            <a:off x="6429237" y="4062077"/>
            <a:ext cx="320479" cy="505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" name="Picture 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7184" y="3581938"/>
            <a:ext cx="5715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9766" y="3843218"/>
            <a:ext cx="434939" cy="530212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42176" y="3541080"/>
            <a:ext cx="489491" cy="489491"/>
          </a:xfrm>
          <a:prstGeom prst="rect">
            <a:avLst/>
          </a:prstGeom>
        </p:spPr>
      </p:pic>
      <p:pic>
        <p:nvPicPr>
          <p:cNvPr id="55" name="Picture 19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2111"/>
          <a:stretch/>
        </p:blipFill>
        <p:spPr bwMode="auto">
          <a:xfrm>
            <a:off x="5188681" y="2929141"/>
            <a:ext cx="558800" cy="468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" name="Picture 2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16279" y="2919707"/>
            <a:ext cx="5588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" name="Picture 3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62727" y="2815572"/>
            <a:ext cx="1131362" cy="86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" name="Picture 6" descr="Annotations.png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91178" y="2767676"/>
            <a:ext cx="707054" cy="581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" name="Picture 4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92513" y="1951169"/>
            <a:ext cx="914287" cy="700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0" name="Picture 7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59240" y="2884683"/>
            <a:ext cx="771188" cy="874013"/>
          </a:xfrm>
          <a:prstGeom prst="rect">
            <a:avLst/>
          </a:prstGeom>
        </p:spPr>
      </p:pic>
      <p:pic>
        <p:nvPicPr>
          <p:cNvPr id="81" name="Picture 8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733581" y="1717709"/>
            <a:ext cx="921261" cy="68523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577184" y="1519061"/>
            <a:ext cx="1061823" cy="1061823"/>
          </a:xfrm>
          <a:prstGeom prst="rect">
            <a:avLst/>
          </a:prstGeom>
        </p:spPr>
      </p:pic>
      <p:sp>
        <p:nvSpPr>
          <p:cNvPr id="82" name="TextBox 81"/>
          <p:cNvSpPr txBox="1"/>
          <p:nvPr/>
        </p:nvSpPr>
        <p:spPr>
          <a:xfrm>
            <a:off x="3715520" y="1391930"/>
            <a:ext cx="1651288" cy="4837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solidFill>
                  <a:srgbClr val="084083"/>
                </a:solidFill>
                <a:latin typeface="Arial" charset="0"/>
                <a:cs typeface="Arial" charset="0"/>
              </a:rPr>
              <a:t>Any </a:t>
            </a:r>
            <a:r>
              <a:rPr lang="en-US" sz="14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User</a:t>
            </a:r>
            <a:endParaRPr lang="en-US" sz="1400" dirty="0" smtClean="0">
              <a:solidFill>
                <a:srgbClr val="084083"/>
              </a:solidFill>
              <a:latin typeface="Arial" charset="0"/>
              <a:cs typeface="Arial" charset="0"/>
            </a:endParaRPr>
          </a:p>
          <a:p>
            <a:pPr algn="ctr"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solidFill>
                  <a:srgbClr val="084083"/>
                </a:solidFill>
                <a:latin typeface="Arial" charset="0"/>
                <a:cs typeface="Arial" charset="0"/>
              </a:rPr>
              <a:t>Any </a:t>
            </a:r>
            <a:r>
              <a:rPr lang="en-US" sz="14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Professional</a:t>
            </a:r>
            <a:endParaRPr lang="en-US" sz="1400" b="1" dirty="0">
              <a:solidFill>
                <a:srgbClr val="FF0000"/>
              </a:solidFill>
              <a:latin typeface="Arial" charset="0"/>
              <a:cs typeface="Arial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11350" y="5525166"/>
            <a:ext cx="1941318" cy="769423"/>
          </a:xfrm>
          <a:prstGeom prst="rect">
            <a:avLst/>
          </a:prstGeom>
          <a:noFill/>
        </p:spPr>
        <p:txBody>
          <a:bodyPr wrap="none" lIns="91421" tIns="45711" rIns="91421" bIns="45711" rtlCol="0">
            <a:spAutoFit/>
          </a:bodyPr>
          <a:lstStyle/>
          <a:p>
            <a:pPr algn="ctr" defTabSz="914212" fontAlgn="base">
              <a:spcBef>
                <a:spcPct val="0"/>
              </a:spcBef>
              <a:spcAft>
                <a:spcPct val="0"/>
              </a:spcAft>
            </a:pPr>
            <a:r>
              <a:rPr lang="en-US" sz="11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(Universal Access, Sharing, </a:t>
            </a:r>
          </a:p>
          <a:p>
            <a:pPr algn="ctr" defTabSz="914212" fontAlgn="base">
              <a:spcBef>
                <a:spcPct val="0"/>
              </a:spcBef>
              <a:spcAft>
                <a:spcPct val="0"/>
              </a:spcAft>
            </a:pPr>
            <a:r>
              <a:rPr lang="en-US" sz="11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Connect and Collaboration)</a:t>
            </a:r>
          </a:p>
          <a:p>
            <a:pPr algn="ctr" defTabSz="914212" fontAlgn="base">
              <a:spcBef>
                <a:spcPct val="0"/>
              </a:spcBef>
              <a:spcAft>
                <a:spcPct val="0"/>
              </a:spcAft>
            </a:pPr>
            <a:r>
              <a:rPr lang="en-US" sz="11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+</a:t>
            </a:r>
          </a:p>
          <a:p>
            <a:pPr algn="ctr" defTabSz="914212" fontAlgn="base">
              <a:spcBef>
                <a:spcPct val="0"/>
              </a:spcBef>
              <a:spcAft>
                <a:spcPct val="0"/>
              </a:spcAft>
            </a:pPr>
            <a:r>
              <a:rPr lang="en-US" sz="11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Open innovative Apps</a:t>
            </a:r>
            <a:endParaRPr lang="en-US" sz="11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924143" y="6098360"/>
            <a:ext cx="1351639" cy="369314"/>
          </a:xfrm>
          <a:prstGeom prst="rect">
            <a:avLst/>
          </a:prstGeom>
          <a:noFill/>
        </p:spPr>
        <p:txBody>
          <a:bodyPr wrap="none" lIns="91421" tIns="45711" rIns="91421" bIns="45711" rtlCol="0">
            <a:spAutoFit/>
          </a:bodyPr>
          <a:lstStyle/>
          <a:p>
            <a:pPr defTabSz="914212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Any </a:t>
            </a:r>
            <a:r>
              <a:rPr lang="en-US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Model</a:t>
            </a:r>
            <a:endParaRPr lang="en-US" b="1" dirty="0">
              <a:solidFill>
                <a:srgbClr val="FF0000"/>
              </a:solidFill>
              <a:latin typeface="Arial" charset="0"/>
              <a:cs typeface="Arial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0" y="2252666"/>
            <a:ext cx="947936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5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Architects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5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Engineers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5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Constructors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504070" y="1187418"/>
            <a:ext cx="88061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5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Builder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5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Contractors</a:t>
            </a:r>
            <a:endParaRPr lang="en-US" sz="105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806739" y="1194612"/>
            <a:ext cx="2337261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5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Facility Managers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5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Downstream Services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5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(Furnishers</a:t>
            </a:r>
            <a:r>
              <a:rPr lang="en-US" sz="1050" dirty="0">
                <a:solidFill>
                  <a:srgbClr val="000000"/>
                </a:solidFill>
                <a:latin typeface="Arial" charset="0"/>
                <a:cs typeface="Arial" charset="0"/>
              </a:rPr>
              <a:t>, </a:t>
            </a:r>
            <a:r>
              <a:rPr lang="en-US" sz="105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Renovators, Security</a:t>
            </a:r>
            <a:r>
              <a:rPr lang="en-US" sz="1050" dirty="0">
                <a:solidFill>
                  <a:srgbClr val="000000"/>
                </a:solidFill>
                <a:latin typeface="Arial" charset="0"/>
                <a:cs typeface="Arial" charset="0"/>
              </a:rPr>
              <a:t>,.</a:t>
            </a:r>
            <a:r>
              <a:rPr lang="en-US" sz="105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.)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7955115" y="2526891"/>
            <a:ext cx="783434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5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Owners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5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Residents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3214008" y="6421065"/>
            <a:ext cx="2848720" cy="369314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pPr defTabSz="914212" fontAlgn="base">
              <a:spcBef>
                <a:spcPct val="0"/>
              </a:spcBef>
              <a:spcAft>
                <a:spcPct val="0"/>
              </a:spcAft>
            </a:pPr>
            <a:r>
              <a:rPr lang="en-US" sz="900" dirty="0">
                <a:solidFill>
                  <a:srgbClr val="000000"/>
                </a:solidFill>
                <a:latin typeface="Arial" charset="0"/>
                <a:cs typeface="Arial" charset="0"/>
              </a:rPr>
              <a:t>(IFC, </a:t>
            </a:r>
            <a:r>
              <a:rPr lang="en-US" sz="900" dirty="0" err="1">
                <a:solidFill>
                  <a:srgbClr val="000000"/>
                </a:solidFill>
                <a:latin typeface="Arial" charset="0"/>
                <a:cs typeface="Arial" charset="0"/>
              </a:rPr>
              <a:t>SketchUp</a:t>
            </a:r>
            <a:r>
              <a:rPr lang="en-US" sz="900" dirty="0">
                <a:solidFill>
                  <a:srgbClr val="000000"/>
                </a:solidFill>
                <a:latin typeface="Arial" charset="0"/>
                <a:cs typeface="Arial" charset="0"/>
              </a:rPr>
              <a:t>, Allplan</a:t>
            </a:r>
            <a:r>
              <a:rPr lang="en-US" sz="9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, </a:t>
            </a:r>
            <a:r>
              <a:rPr lang="en-US" sz="900" dirty="0" err="1" smtClean="0">
                <a:solidFill>
                  <a:srgbClr val="000000"/>
                </a:solidFill>
                <a:latin typeface="Arial" charset="0"/>
                <a:cs typeface="Arial" charset="0"/>
              </a:rPr>
              <a:t>VectorWorks</a:t>
            </a:r>
            <a:r>
              <a:rPr lang="en-US" sz="9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, SCIA</a:t>
            </a:r>
          </a:p>
          <a:p>
            <a:pPr defTabSz="914212" fontAlgn="base">
              <a:spcBef>
                <a:spcPct val="0"/>
              </a:spcBef>
              <a:spcAft>
                <a:spcPct val="0"/>
              </a:spcAft>
            </a:pPr>
            <a:r>
              <a:rPr lang="en-US" sz="900" dirty="0" err="1" smtClean="0">
                <a:solidFill>
                  <a:srgbClr val="000000"/>
                </a:solidFill>
                <a:latin typeface="Arial" charset="0"/>
                <a:cs typeface="Arial" charset="0"/>
              </a:rPr>
              <a:t>Graphisoft</a:t>
            </a:r>
            <a:r>
              <a:rPr lang="en-US" sz="9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, Revit … + </a:t>
            </a:r>
            <a:r>
              <a:rPr lang="en-US" sz="900" dirty="0">
                <a:solidFill>
                  <a:srgbClr val="000000"/>
                </a:solidFill>
                <a:latin typeface="Arial" charset="0"/>
                <a:cs typeface="Arial" charset="0"/>
              </a:rPr>
              <a:t>financial, energy, planning </a:t>
            </a:r>
            <a:r>
              <a:rPr lang="en-US" sz="9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…)</a:t>
            </a:r>
            <a:endParaRPr lang="en-US" sz="9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-13226" y="6481581"/>
            <a:ext cx="32527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8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BIM </a:t>
            </a:r>
            <a:r>
              <a:rPr lang="en-US" sz="800" b="1" dirty="0">
                <a:solidFill>
                  <a:srgbClr val="000000"/>
                </a:solidFill>
                <a:latin typeface="Arial" charset="0"/>
                <a:cs typeface="Arial" charset="0"/>
              </a:rPr>
              <a:t>W</a:t>
            </a:r>
            <a:r>
              <a:rPr lang="en-US" sz="8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eb Services </a:t>
            </a:r>
            <a:r>
              <a:rPr lang="en-US" sz="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= Progress, notification, change management, 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800" dirty="0">
                <a:solidFill>
                  <a:srgbClr val="000000"/>
                </a:solidFill>
                <a:latin typeface="Arial" charset="0"/>
                <a:cs typeface="Arial" charset="0"/>
              </a:rPr>
              <a:t>roles and rights </a:t>
            </a:r>
            <a:r>
              <a:rPr lang="en-US" sz="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management, clash detection, connecting models ..</a:t>
            </a:r>
            <a:endParaRPr lang="en-US" sz="8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grpSp>
        <p:nvGrpSpPr>
          <p:cNvPr id="54" name="Group 53"/>
          <p:cNvGrpSpPr/>
          <p:nvPr/>
        </p:nvGrpSpPr>
        <p:grpSpPr>
          <a:xfrm>
            <a:off x="4189789" y="3459566"/>
            <a:ext cx="823456" cy="655348"/>
            <a:chOff x="4189789" y="3459566"/>
            <a:chExt cx="823456" cy="655348"/>
          </a:xfrm>
        </p:grpSpPr>
        <p:sp>
          <p:nvSpPr>
            <p:cNvPr id="63" name="Oval 62"/>
            <p:cNvSpPr/>
            <p:nvPr/>
          </p:nvSpPr>
          <p:spPr bwMode="auto">
            <a:xfrm>
              <a:off x="4189789" y="3486026"/>
              <a:ext cx="823456" cy="62888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>
              <a:glow rad="139700">
                <a:schemeClr val="accent5">
                  <a:satMod val="175000"/>
                  <a:alpha val="40000"/>
                </a:schemeClr>
              </a:glow>
            </a:effectLst>
          </p:spPr>
          <p:txBody>
            <a:bodyPr vert="horz" wrap="square" lIns="92075" tIns="46038" rIns="92075" bIns="46038" numCol="1" rtlCol="0" anchor="ctr" anchorCtr="1" compatLnSpc="1">
              <a:prstTxWarp prst="textNoShape">
                <a:avLst/>
              </a:prstTxWarp>
              <a:norm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Arial"/>
                <a:cs typeface="Arial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4315188" y="3459566"/>
              <a:ext cx="4839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rgbClr val="FFFFFF"/>
                  </a:solidFill>
                </a:rPr>
                <a:t>API</a:t>
              </a:r>
              <a:endParaRPr lang="en-US" sz="1400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65" name="Cloud 64"/>
          <p:cNvSpPr/>
          <p:nvPr/>
        </p:nvSpPr>
        <p:spPr bwMode="auto">
          <a:xfrm>
            <a:off x="3049632" y="3681208"/>
            <a:ext cx="3013095" cy="2074459"/>
          </a:xfrm>
          <a:prstGeom prst="cloud">
            <a:avLst/>
          </a:prstGeom>
          <a:solidFill>
            <a:schemeClr val="bg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vert="horz" wrap="square" lIns="92075" tIns="46038" rIns="92075" bIns="46038" numCol="1" rtlCol="0" anchor="ctr" anchorCtr="1" compatLnSpc="1">
            <a:prstTxWarp prst="textNoShape">
              <a:avLst/>
            </a:prstTxWarp>
            <a:norm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200" dirty="0" err="1" smtClean="0">
              <a:solidFill>
                <a:srgbClr val="000000"/>
              </a:solidFill>
              <a:latin typeface="Arial"/>
              <a:cs typeface="Arial"/>
            </a:endParaRPr>
          </a:p>
        </p:txBody>
      </p:sp>
      <p:grpSp>
        <p:nvGrpSpPr>
          <p:cNvPr id="67" name="Group 66"/>
          <p:cNvGrpSpPr/>
          <p:nvPr/>
        </p:nvGrpSpPr>
        <p:grpSpPr>
          <a:xfrm>
            <a:off x="4092514" y="4990775"/>
            <a:ext cx="920731" cy="679254"/>
            <a:chOff x="3901793" y="3900417"/>
            <a:chExt cx="1187834" cy="906859"/>
          </a:xfrm>
        </p:grpSpPr>
        <p:sp>
          <p:nvSpPr>
            <p:cNvPr id="68" name="Rectangle 9"/>
            <p:cNvSpPr>
              <a:spLocks/>
            </p:cNvSpPr>
            <p:nvPr/>
          </p:nvSpPr>
          <p:spPr bwMode="auto">
            <a:xfrm>
              <a:off x="4163655" y="4560732"/>
              <a:ext cx="392798" cy="246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  <a:sym typeface="Arial" charset="0"/>
                </a:rPr>
                <a:t>€ $</a:t>
              </a:r>
            </a:p>
          </p:txBody>
        </p:sp>
        <p:pic>
          <p:nvPicPr>
            <p:cNvPr id="69" name="Picture 13"/>
            <p:cNvPicPr>
              <a:picLocks noChangeAspect="1" noChangeArrowheads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01793" y="3900417"/>
              <a:ext cx="613061" cy="5306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8" name="Picture 1"/>
            <p:cNvPicPr>
              <a:picLocks noChangeAspect="1"/>
            </p:cNvPicPr>
            <p:nvPr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2116" y="4247865"/>
              <a:ext cx="447511" cy="2837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83" name="Group 82"/>
            <p:cNvGrpSpPr/>
            <p:nvPr/>
          </p:nvGrpSpPr>
          <p:grpSpPr>
            <a:xfrm>
              <a:off x="4229034" y="4176260"/>
              <a:ext cx="564204" cy="444577"/>
              <a:chOff x="4137381" y="3402678"/>
              <a:chExt cx="564204" cy="444577"/>
            </a:xfrm>
          </p:grpSpPr>
          <p:sp>
            <p:nvSpPr>
              <p:cNvPr id="84" name="Right Triangle 83"/>
              <p:cNvSpPr/>
              <p:nvPr/>
            </p:nvSpPr>
            <p:spPr bwMode="auto">
              <a:xfrm rot="20809504">
                <a:off x="4212792" y="3402678"/>
                <a:ext cx="432077" cy="366632"/>
              </a:xfrm>
              <a:prstGeom prst="rtTriangle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075" tIns="46038" rIns="92075" bIns="46038" numCol="1" rtlCol="0" anchor="ctr" anchorCtr="1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200" dirty="0" err="1" smtClean="0">
                  <a:solidFill>
                    <a:srgbClr val="000000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85" name="Oval 84"/>
              <p:cNvSpPr/>
              <p:nvPr/>
            </p:nvSpPr>
            <p:spPr bwMode="auto">
              <a:xfrm>
                <a:off x="4137381" y="3411041"/>
                <a:ext cx="91653" cy="91653"/>
              </a:xfrm>
              <a:prstGeom prst="ellipse">
                <a:avLst/>
              </a:prstGeom>
              <a:solidFill>
                <a:schemeClr val="accent3"/>
              </a:solidFill>
              <a:ln w="9525" cap="flat" cmpd="sng" algn="ctr">
                <a:solidFill>
                  <a:schemeClr val="accent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075" tIns="46038" rIns="92075" bIns="46038" numCol="1" rtlCol="0" anchor="ctr" anchorCtr="1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200" dirty="0" err="1" smtClean="0">
                  <a:solidFill>
                    <a:srgbClr val="000000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86" name="Oval 85"/>
              <p:cNvSpPr/>
              <p:nvPr/>
            </p:nvSpPr>
            <p:spPr bwMode="auto">
              <a:xfrm>
                <a:off x="4211216" y="3755602"/>
                <a:ext cx="91653" cy="91653"/>
              </a:xfrm>
              <a:prstGeom prst="ellipse">
                <a:avLst/>
              </a:prstGeom>
              <a:solidFill>
                <a:schemeClr val="accent3"/>
              </a:solidFill>
              <a:ln w="9525" cap="flat" cmpd="sng" algn="ctr">
                <a:solidFill>
                  <a:schemeClr val="accent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075" tIns="46038" rIns="92075" bIns="46038" numCol="1" rtlCol="0" anchor="ctr" anchorCtr="1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200" dirty="0" err="1" smtClean="0">
                  <a:solidFill>
                    <a:srgbClr val="000000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87" name="Oval 86"/>
              <p:cNvSpPr/>
              <p:nvPr/>
            </p:nvSpPr>
            <p:spPr bwMode="auto">
              <a:xfrm>
                <a:off x="4609932" y="3667000"/>
                <a:ext cx="91653" cy="91653"/>
              </a:xfrm>
              <a:prstGeom prst="ellipse">
                <a:avLst/>
              </a:prstGeom>
              <a:solidFill>
                <a:schemeClr val="accent3"/>
              </a:solidFill>
              <a:ln w="9525" cap="flat" cmpd="sng" algn="ctr">
                <a:solidFill>
                  <a:schemeClr val="accent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075" tIns="46038" rIns="92075" bIns="46038" numCol="1" rtlCol="0" anchor="ctr" anchorCtr="1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200" dirty="0" err="1" smtClean="0">
                  <a:solidFill>
                    <a:srgbClr val="000000"/>
                  </a:solidFill>
                  <a:latin typeface="Arial"/>
                  <a:cs typeface="Arial"/>
                </a:endParaRPr>
              </a:p>
            </p:txBody>
          </p:sp>
        </p:grpSp>
      </p:grpSp>
      <p:pic>
        <p:nvPicPr>
          <p:cNvPr id="88" name="Picture 87" descr="bim+_withoutClaim_withTM.png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8770" y="3977688"/>
            <a:ext cx="1401833" cy="566410"/>
          </a:xfrm>
          <a:prstGeom prst="rect">
            <a:avLst/>
          </a:prstGeom>
        </p:spPr>
      </p:pic>
      <p:sp>
        <p:nvSpPr>
          <p:cNvPr id="89" name="TextBox 88"/>
          <p:cNvSpPr txBox="1"/>
          <p:nvPr/>
        </p:nvSpPr>
        <p:spPr>
          <a:xfrm>
            <a:off x="3636234" y="5210702"/>
            <a:ext cx="607859" cy="315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BIM Web</a:t>
            </a:r>
          </a:p>
          <a:p>
            <a:pPr algn="ctr"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Services</a:t>
            </a:r>
            <a:endParaRPr lang="en-US" sz="8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41" name="Down Arrow 40"/>
          <p:cNvSpPr/>
          <p:nvPr/>
        </p:nvSpPr>
        <p:spPr bwMode="auto">
          <a:xfrm flipV="1">
            <a:off x="4445700" y="5670029"/>
            <a:ext cx="320730" cy="46860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55" tIns="46028" rIns="92055" bIns="46028" numCol="1" rtlCol="0" anchor="ctr" anchorCtr="1" compatLnSpc="1">
            <a:prstTxWarp prst="textNoShape">
              <a:avLst/>
            </a:prstTxWarp>
            <a:normAutofit/>
          </a:bodyPr>
          <a:lstStyle/>
          <a:p>
            <a:pPr defTabSz="914212" fontAlgn="base">
              <a:spcBef>
                <a:spcPct val="0"/>
              </a:spcBef>
              <a:spcAft>
                <a:spcPct val="0"/>
              </a:spcAft>
            </a:pPr>
            <a:endParaRPr lang="en-US" sz="1200" dirty="0" err="1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297418" y="4557016"/>
            <a:ext cx="2436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Open “All-Connect” </a:t>
            </a:r>
            <a:r>
              <a:rPr lang="en-US" sz="12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Platform</a:t>
            </a:r>
            <a:r>
              <a:rPr lang="en-US" sz="12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for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all relevant building information</a:t>
            </a:r>
            <a:endParaRPr lang="en-US" sz="12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831756"/>
      </p:ext>
    </p:extLst>
  </p:cSld>
  <p:clrMapOvr>
    <a:masterClrMapping/>
  </p:clrMapOvr>
  <p:transition xmlns:p14="http://schemas.microsoft.com/office/powerpoint/2010/main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 bwMode="auto">
          <a:xfrm>
            <a:off x="768427" y="1150988"/>
            <a:ext cx="7356241" cy="464306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txBody>
          <a:bodyPr vert="horz" wrap="square" lIns="92075" tIns="46038" rIns="92075" bIns="46038" numCol="1" rtlCol="0" anchor="ctr" anchorCtr="1" compatLnSpc="1">
            <a:prstTxWarp prst="textNoShape">
              <a:avLst/>
            </a:prstTxWarp>
            <a:norm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200" dirty="0" err="1" smtClean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46" name="Oval 45"/>
          <p:cNvSpPr/>
          <p:nvPr/>
        </p:nvSpPr>
        <p:spPr bwMode="auto">
          <a:xfrm>
            <a:off x="1753380" y="2378925"/>
            <a:ext cx="5539725" cy="340280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txBody>
          <a:bodyPr vert="horz" wrap="square" lIns="92075" tIns="46038" rIns="92075" bIns="46038" numCol="1" rtlCol="0" anchor="ctr" anchorCtr="1" compatLnSpc="1">
            <a:prstTxWarp prst="textNoShape">
              <a:avLst/>
            </a:prstTxWarp>
            <a:norm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200" dirty="0" err="1" smtClean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Future of Internet based building industry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910664-B939-B54E-835F-D53729A61D49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7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961516" y="2671179"/>
            <a:ext cx="1159292" cy="6776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solidFill>
                  <a:srgbClr val="084083"/>
                </a:solidFill>
                <a:latin typeface="Arial" charset="0"/>
                <a:cs typeface="Arial" charset="0"/>
              </a:rPr>
              <a:t>Any </a:t>
            </a:r>
            <a:r>
              <a:rPr lang="en-US" sz="14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App</a:t>
            </a:r>
          </a:p>
          <a:p>
            <a:pPr algn="ctr"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rgbClr val="084083"/>
                </a:solidFill>
                <a:latin typeface="Arial" charset="0"/>
                <a:cs typeface="Arial" charset="0"/>
              </a:rPr>
              <a:t>on</a:t>
            </a:r>
          </a:p>
          <a:p>
            <a:pPr algn="ctr"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solidFill>
                  <a:srgbClr val="084083"/>
                </a:solidFill>
                <a:latin typeface="Arial" charset="0"/>
                <a:cs typeface="Arial" charset="0"/>
              </a:rPr>
              <a:t>Any </a:t>
            </a:r>
            <a:r>
              <a:rPr lang="en-US" sz="14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Device</a:t>
            </a:r>
            <a:endParaRPr lang="en-US" sz="1400" b="1" dirty="0">
              <a:solidFill>
                <a:srgbClr val="FF0000"/>
              </a:solidFill>
              <a:latin typeface="Arial" charset="0"/>
              <a:cs typeface="Arial" charset="0"/>
            </a:endParaRPr>
          </a:p>
        </p:txBody>
      </p:sp>
      <p:pic>
        <p:nvPicPr>
          <p:cNvPr id="5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014" t="8053" r="23518" b="12287"/>
          <a:stretch/>
        </p:blipFill>
        <p:spPr bwMode="auto">
          <a:xfrm>
            <a:off x="6429237" y="4062077"/>
            <a:ext cx="320479" cy="505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" name="Picture 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7184" y="3581938"/>
            <a:ext cx="5715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9766" y="3843218"/>
            <a:ext cx="434939" cy="530212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42176" y="3541080"/>
            <a:ext cx="489491" cy="489491"/>
          </a:xfrm>
          <a:prstGeom prst="rect">
            <a:avLst/>
          </a:prstGeom>
        </p:spPr>
      </p:pic>
      <p:pic>
        <p:nvPicPr>
          <p:cNvPr id="55" name="Picture 19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2111"/>
          <a:stretch/>
        </p:blipFill>
        <p:spPr bwMode="auto">
          <a:xfrm>
            <a:off x="5188681" y="2929141"/>
            <a:ext cx="558800" cy="468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" name="Picture 2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16279" y="2919707"/>
            <a:ext cx="5588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" name="Picture 3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62727" y="2815572"/>
            <a:ext cx="1131362" cy="86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" name="Picture 6" descr="Annotations.png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91178" y="2767676"/>
            <a:ext cx="707054" cy="581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" name="Picture 4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92513" y="1951169"/>
            <a:ext cx="914287" cy="700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0" name="Picture 7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59240" y="2884683"/>
            <a:ext cx="771188" cy="874013"/>
          </a:xfrm>
          <a:prstGeom prst="rect">
            <a:avLst/>
          </a:prstGeom>
        </p:spPr>
      </p:pic>
      <p:pic>
        <p:nvPicPr>
          <p:cNvPr id="81" name="Picture 8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733581" y="1717709"/>
            <a:ext cx="921261" cy="68523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577184" y="1519061"/>
            <a:ext cx="1061823" cy="1061823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511350" y="5525166"/>
            <a:ext cx="1941318" cy="769423"/>
          </a:xfrm>
          <a:prstGeom prst="rect">
            <a:avLst/>
          </a:prstGeom>
          <a:noFill/>
        </p:spPr>
        <p:txBody>
          <a:bodyPr wrap="none" lIns="91421" tIns="45711" rIns="91421" bIns="45711" rtlCol="0">
            <a:spAutoFit/>
          </a:bodyPr>
          <a:lstStyle/>
          <a:p>
            <a:pPr algn="ctr" defTabSz="914212" fontAlgn="base">
              <a:spcBef>
                <a:spcPct val="0"/>
              </a:spcBef>
              <a:spcAft>
                <a:spcPct val="0"/>
              </a:spcAft>
            </a:pPr>
            <a:r>
              <a:rPr lang="en-US" sz="11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(Universal Access, Sharing, </a:t>
            </a:r>
          </a:p>
          <a:p>
            <a:pPr algn="ctr" defTabSz="914212" fontAlgn="base">
              <a:spcBef>
                <a:spcPct val="0"/>
              </a:spcBef>
              <a:spcAft>
                <a:spcPct val="0"/>
              </a:spcAft>
            </a:pPr>
            <a:r>
              <a:rPr lang="en-US" sz="11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Connect and Collaboration)</a:t>
            </a:r>
          </a:p>
          <a:p>
            <a:pPr algn="ctr" defTabSz="914212" fontAlgn="base">
              <a:spcBef>
                <a:spcPct val="0"/>
              </a:spcBef>
              <a:spcAft>
                <a:spcPct val="0"/>
              </a:spcAft>
            </a:pPr>
            <a:r>
              <a:rPr lang="en-US" sz="11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+</a:t>
            </a:r>
          </a:p>
          <a:p>
            <a:pPr algn="ctr" defTabSz="914212" fontAlgn="base">
              <a:spcBef>
                <a:spcPct val="0"/>
              </a:spcBef>
              <a:spcAft>
                <a:spcPct val="0"/>
              </a:spcAft>
            </a:pPr>
            <a:r>
              <a:rPr lang="en-US" sz="11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Open innovative Apps</a:t>
            </a:r>
            <a:endParaRPr lang="en-US" sz="11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950640" y="5362191"/>
            <a:ext cx="2031287" cy="1107977"/>
          </a:xfrm>
          <a:prstGeom prst="rect">
            <a:avLst/>
          </a:prstGeom>
          <a:noFill/>
        </p:spPr>
        <p:txBody>
          <a:bodyPr wrap="none" lIns="91421" tIns="45711" rIns="91421" bIns="45711" rtlCol="0">
            <a:spAutoFit/>
          </a:bodyPr>
          <a:lstStyle/>
          <a:p>
            <a:pPr marL="171450" indent="-171450" defTabSz="914212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</a:pPr>
            <a:r>
              <a:rPr lang="en-US" sz="11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Lowers cost,</a:t>
            </a:r>
          </a:p>
          <a:p>
            <a:pPr marL="171450" indent="-171450" defTabSz="914212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</a:pPr>
            <a:r>
              <a:rPr lang="en-US" sz="11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Reduces risk,</a:t>
            </a:r>
          </a:p>
          <a:p>
            <a:pPr marL="171450" indent="-171450" defTabSz="914212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</a:pPr>
            <a:r>
              <a:rPr lang="en-US" sz="11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Decreases time,</a:t>
            </a:r>
          </a:p>
          <a:p>
            <a:pPr marL="171450" indent="-171450" defTabSz="914212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</a:pPr>
            <a:r>
              <a:rPr lang="en-US" sz="11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Increases quality,</a:t>
            </a:r>
          </a:p>
          <a:p>
            <a:pPr marL="171450" indent="-171450" defTabSz="914212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</a:pPr>
            <a:r>
              <a:rPr lang="en-US" sz="11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increases transparency</a:t>
            </a:r>
            <a:r>
              <a:rPr lang="en-US" sz="1100" b="1" dirty="0">
                <a:solidFill>
                  <a:srgbClr val="000000"/>
                </a:solidFill>
                <a:latin typeface="Arial" charset="0"/>
                <a:cs typeface="Arial" charset="0"/>
              </a:rPr>
              <a:t>,</a:t>
            </a:r>
            <a:endParaRPr lang="en-US" sz="1100" b="1" dirty="0" smtClean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171450" indent="-171450" defTabSz="914212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</a:pPr>
            <a:r>
              <a:rPr lang="en-US" sz="11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increases predictability ..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3924143" y="6098360"/>
            <a:ext cx="1351639" cy="369314"/>
          </a:xfrm>
          <a:prstGeom prst="rect">
            <a:avLst/>
          </a:prstGeom>
          <a:noFill/>
        </p:spPr>
        <p:txBody>
          <a:bodyPr wrap="none" lIns="91421" tIns="45711" rIns="91421" bIns="45711" rtlCol="0">
            <a:spAutoFit/>
          </a:bodyPr>
          <a:lstStyle/>
          <a:p>
            <a:pPr defTabSz="914212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Any </a:t>
            </a:r>
            <a:r>
              <a:rPr lang="en-US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Model</a:t>
            </a:r>
            <a:endParaRPr lang="en-US" b="1" dirty="0">
              <a:solidFill>
                <a:srgbClr val="FF0000"/>
              </a:solidFill>
              <a:latin typeface="Arial" charset="0"/>
              <a:cs typeface="Arial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715520" y="1391930"/>
            <a:ext cx="1651288" cy="4837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solidFill>
                  <a:srgbClr val="084083"/>
                </a:solidFill>
                <a:latin typeface="Arial" charset="0"/>
                <a:cs typeface="Arial" charset="0"/>
              </a:rPr>
              <a:t>Any </a:t>
            </a:r>
            <a:r>
              <a:rPr lang="en-US" sz="14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User</a:t>
            </a:r>
            <a:endParaRPr lang="en-US" sz="1400" dirty="0" smtClean="0">
              <a:solidFill>
                <a:srgbClr val="084083"/>
              </a:solidFill>
              <a:latin typeface="Arial" charset="0"/>
              <a:cs typeface="Arial" charset="0"/>
            </a:endParaRPr>
          </a:p>
          <a:p>
            <a:pPr algn="ctr"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solidFill>
                  <a:srgbClr val="084083"/>
                </a:solidFill>
                <a:latin typeface="Arial" charset="0"/>
                <a:cs typeface="Arial" charset="0"/>
              </a:rPr>
              <a:t>Any </a:t>
            </a:r>
            <a:r>
              <a:rPr lang="en-US" sz="14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Professional</a:t>
            </a:r>
            <a:endParaRPr lang="en-US" sz="1400" b="1" dirty="0">
              <a:solidFill>
                <a:srgbClr val="FF0000"/>
              </a:solidFill>
              <a:latin typeface="Arial" charset="0"/>
              <a:cs typeface="Arial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942097" y="5060966"/>
            <a:ext cx="2076795" cy="400091"/>
          </a:xfrm>
          <a:prstGeom prst="rect">
            <a:avLst/>
          </a:prstGeom>
          <a:noFill/>
        </p:spPr>
        <p:txBody>
          <a:bodyPr wrap="none" lIns="91421" tIns="45711" rIns="91421" bIns="45711" rtlCol="0">
            <a:spAutoFit/>
          </a:bodyPr>
          <a:lstStyle/>
          <a:p>
            <a:pPr defTabSz="914212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i="1" dirty="0" smtClean="0">
                <a:solidFill>
                  <a:srgbClr val="FF0000"/>
                </a:solidFill>
                <a:latin typeface="Arial" charset="0"/>
                <a:cs typeface="Arial" charset="0"/>
                <a:sym typeface="Wingdings"/>
              </a:rPr>
              <a:t> </a:t>
            </a:r>
            <a:r>
              <a:rPr lang="en-US" sz="2000" b="1" i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Build </a:t>
            </a:r>
            <a:r>
              <a:rPr lang="en-US" sz="2000" b="1" i="1" dirty="0">
                <a:solidFill>
                  <a:srgbClr val="FF0000"/>
                </a:solidFill>
                <a:latin typeface="Arial" charset="0"/>
                <a:cs typeface="Arial" charset="0"/>
              </a:rPr>
              <a:t>Faster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2252666"/>
            <a:ext cx="947936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5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Architects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5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Engineers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5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Constructors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504070" y="1187418"/>
            <a:ext cx="88061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5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Builder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5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Contractors</a:t>
            </a:r>
            <a:endParaRPr lang="en-US" sz="105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806739" y="1194612"/>
            <a:ext cx="2337261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5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Facility Managers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5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Downstream Services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5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(Furnishers</a:t>
            </a:r>
            <a:r>
              <a:rPr lang="en-US" sz="1050" dirty="0">
                <a:solidFill>
                  <a:srgbClr val="000000"/>
                </a:solidFill>
                <a:latin typeface="Arial" charset="0"/>
                <a:cs typeface="Arial" charset="0"/>
              </a:rPr>
              <a:t>, </a:t>
            </a:r>
            <a:r>
              <a:rPr lang="en-US" sz="105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Renovators, Security</a:t>
            </a:r>
            <a:r>
              <a:rPr lang="en-US" sz="1050" dirty="0">
                <a:solidFill>
                  <a:srgbClr val="000000"/>
                </a:solidFill>
                <a:latin typeface="Arial" charset="0"/>
                <a:cs typeface="Arial" charset="0"/>
              </a:rPr>
              <a:t>,.</a:t>
            </a:r>
            <a:r>
              <a:rPr lang="en-US" sz="105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.)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7955115" y="2526891"/>
            <a:ext cx="783434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5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Owners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5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Residents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3214008" y="6421065"/>
            <a:ext cx="2848720" cy="369314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pPr defTabSz="914212" fontAlgn="base">
              <a:spcBef>
                <a:spcPct val="0"/>
              </a:spcBef>
              <a:spcAft>
                <a:spcPct val="0"/>
              </a:spcAft>
            </a:pPr>
            <a:r>
              <a:rPr lang="en-US" sz="900" dirty="0">
                <a:solidFill>
                  <a:srgbClr val="000000"/>
                </a:solidFill>
                <a:latin typeface="Arial" charset="0"/>
                <a:cs typeface="Arial" charset="0"/>
              </a:rPr>
              <a:t>(IFC, </a:t>
            </a:r>
            <a:r>
              <a:rPr lang="en-US" sz="900" dirty="0" err="1">
                <a:solidFill>
                  <a:srgbClr val="000000"/>
                </a:solidFill>
                <a:latin typeface="Arial" charset="0"/>
                <a:cs typeface="Arial" charset="0"/>
              </a:rPr>
              <a:t>SketchUp</a:t>
            </a:r>
            <a:r>
              <a:rPr lang="en-US" sz="900" dirty="0">
                <a:solidFill>
                  <a:srgbClr val="000000"/>
                </a:solidFill>
                <a:latin typeface="Arial" charset="0"/>
                <a:cs typeface="Arial" charset="0"/>
              </a:rPr>
              <a:t>, Allplan</a:t>
            </a:r>
            <a:r>
              <a:rPr lang="en-US" sz="9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, </a:t>
            </a:r>
            <a:r>
              <a:rPr lang="en-US" sz="900" dirty="0" err="1" smtClean="0">
                <a:solidFill>
                  <a:srgbClr val="000000"/>
                </a:solidFill>
                <a:latin typeface="Arial" charset="0"/>
                <a:cs typeface="Arial" charset="0"/>
              </a:rPr>
              <a:t>VectorWorks</a:t>
            </a:r>
            <a:r>
              <a:rPr lang="en-US" sz="9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, SCIA</a:t>
            </a:r>
          </a:p>
          <a:p>
            <a:pPr defTabSz="914212" fontAlgn="base">
              <a:spcBef>
                <a:spcPct val="0"/>
              </a:spcBef>
              <a:spcAft>
                <a:spcPct val="0"/>
              </a:spcAft>
            </a:pPr>
            <a:r>
              <a:rPr lang="en-US" sz="900" dirty="0" err="1" smtClean="0">
                <a:solidFill>
                  <a:srgbClr val="000000"/>
                </a:solidFill>
                <a:latin typeface="Arial" charset="0"/>
                <a:cs typeface="Arial" charset="0"/>
              </a:rPr>
              <a:t>Graphisoft</a:t>
            </a:r>
            <a:r>
              <a:rPr lang="en-US" sz="9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, Revit … + </a:t>
            </a:r>
            <a:r>
              <a:rPr lang="en-US" sz="900" dirty="0">
                <a:solidFill>
                  <a:srgbClr val="000000"/>
                </a:solidFill>
                <a:latin typeface="Arial" charset="0"/>
                <a:cs typeface="Arial" charset="0"/>
              </a:rPr>
              <a:t>financial, energy, planning </a:t>
            </a:r>
            <a:r>
              <a:rPr lang="en-US" sz="9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…)</a:t>
            </a:r>
            <a:endParaRPr lang="en-US" sz="9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-13226" y="6481581"/>
            <a:ext cx="32527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8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BIM </a:t>
            </a:r>
            <a:r>
              <a:rPr lang="en-US" sz="800" b="1" dirty="0">
                <a:solidFill>
                  <a:srgbClr val="000000"/>
                </a:solidFill>
                <a:latin typeface="Arial" charset="0"/>
                <a:cs typeface="Arial" charset="0"/>
              </a:rPr>
              <a:t>W</a:t>
            </a:r>
            <a:r>
              <a:rPr lang="en-US" sz="8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eb Services </a:t>
            </a:r>
            <a:r>
              <a:rPr lang="en-US" sz="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= Progress, notification, change management, 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800" dirty="0">
                <a:solidFill>
                  <a:srgbClr val="000000"/>
                </a:solidFill>
                <a:latin typeface="Arial" charset="0"/>
                <a:cs typeface="Arial" charset="0"/>
              </a:rPr>
              <a:t>roles and rights </a:t>
            </a:r>
            <a:r>
              <a:rPr lang="en-US" sz="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management, clash detection, connecting models ..</a:t>
            </a:r>
            <a:endParaRPr lang="en-US" sz="8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grpSp>
        <p:nvGrpSpPr>
          <p:cNvPr id="54" name="Group 53"/>
          <p:cNvGrpSpPr/>
          <p:nvPr/>
        </p:nvGrpSpPr>
        <p:grpSpPr>
          <a:xfrm>
            <a:off x="4189789" y="3459566"/>
            <a:ext cx="823456" cy="655348"/>
            <a:chOff x="4189789" y="3459566"/>
            <a:chExt cx="823456" cy="655348"/>
          </a:xfrm>
        </p:grpSpPr>
        <p:sp>
          <p:nvSpPr>
            <p:cNvPr id="63" name="Oval 62"/>
            <p:cNvSpPr/>
            <p:nvPr/>
          </p:nvSpPr>
          <p:spPr bwMode="auto">
            <a:xfrm>
              <a:off x="4189789" y="3486026"/>
              <a:ext cx="823456" cy="62888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>
              <a:glow rad="139700">
                <a:schemeClr val="accent5">
                  <a:satMod val="175000"/>
                  <a:alpha val="40000"/>
                </a:schemeClr>
              </a:glow>
            </a:effectLst>
          </p:spPr>
          <p:txBody>
            <a:bodyPr vert="horz" wrap="square" lIns="92075" tIns="46038" rIns="92075" bIns="46038" numCol="1" rtlCol="0" anchor="ctr" anchorCtr="1" compatLnSpc="1">
              <a:prstTxWarp prst="textNoShape">
                <a:avLst/>
              </a:prstTxWarp>
              <a:norm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Arial"/>
                <a:cs typeface="Arial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4315188" y="3459566"/>
              <a:ext cx="4839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rgbClr val="FFFFFF"/>
                  </a:solidFill>
                </a:rPr>
                <a:t>API</a:t>
              </a:r>
              <a:endParaRPr lang="en-US" sz="1400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65" name="Cloud 64"/>
          <p:cNvSpPr/>
          <p:nvPr/>
        </p:nvSpPr>
        <p:spPr bwMode="auto">
          <a:xfrm>
            <a:off x="3049632" y="3681208"/>
            <a:ext cx="3013095" cy="2074459"/>
          </a:xfrm>
          <a:prstGeom prst="cloud">
            <a:avLst/>
          </a:prstGeom>
          <a:solidFill>
            <a:schemeClr val="bg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vert="horz" wrap="square" lIns="92075" tIns="46038" rIns="92075" bIns="46038" numCol="1" rtlCol="0" anchor="ctr" anchorCtr="1" compatLnSpc="1">
            <a:prstTxWarp prst="textNoShape">
              <a:avLst/>
            </a:prstTxWarp>
            <a:norm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200" dirty="0" err="1" smtClean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3297418" y="4557016"/>
            <a:ext cx="2436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Open “All-Connect” </a:t>
            </a:r>
            <a:r>
              <a:rPr lang="en-US" sz="12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Platform</a:t>
            </a:r>
            <a:r>
              <a:rPr lang="en-US" sz="12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for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all relevant building information</a:t>
            </a:r>
            <a:endParaRPr lang="en-US" sz="12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grpSp>
        <p:nvGrpSpPr>
          <p:cNvPr id="67" name="Group 66"/>
          <p:cNvGrpSpPr/>
          <p:nvPr/>
        </p:nvGrpSpPr>
        <p:grpSpPr>
          <a:xfrm>
            <a:off x="4092514" y="4990775"/>
            <a:ext cx="920731" cy="679254"/>
            <a:chOff x="3901793" y="3900417"/>
            <a:chExt cx="1187834" cy="906859"/>
          </a:xfrm>
        </p:grpSpPr>
        <p:sp>
          <p:nvSpPr>
            <p:cNvPr id="68" name="Rectangle 9"/>
            <p:cNvSpPr>
              <a:spLocks/>
            </p:cNvSpPr>
            <p:nvPr/>
          </p:nvSpPr>
          <p:spPr bwMode="auto">
            <a:xfrm>
              <a:off x="4163655" y="4560732"/>
              <a:ext cx="392798" cy="246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  <a:sym typeface="Arial" charset="0"/>
                </a:rPr>
                <a:t>€ $</a:t>
              </a:r>
            </a:p>
          </p:txBody>
        </p:sp>
        <p:pic>
          <p:nvPicPr>
            <p:cNvPr id="69" name="Picture 13"/>
            <p:cNvPicPr>
              <a:picLocks noChangeAspect="1" noChangeArrowheads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01793" y="3900417"/>
              <a:ext cx="613061" cy="5306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8" name="Picture 1"/>
            <p:cNvPicPr>
              <a:picLocks noChangeAspect="1"/>
            </p:cNvPicPr>
            <p:nvPr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2116" y="4247865"/>
              <a:ext cx="447511" cy="2837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82" name="Group 81"/>
            <p:cNvGrpSpPr/>
            <p:nvPr/>
          </p:nvGrpSpPr>
          <p:grpSpPr>
            <a:xfrm>
              <a:off x="4229034" y="4176260"/>
              <a:ext cx="564204" cy="444577"/>
              <a:chOff x="4137381" y="3402678"/>
              <a:chExt cx="564204" cy="444577"/>
            </a:xfrm>
          </p:grpSpPr>
          <p:sp>
            <p:nvSpPr>
              <p:cNvPr id="83" name="Right Triangle 82"/>
              <p:cNvSpPr/>
              <p:nvPr/>
            </p:nvSpPr>
            <p:spPr bwMode="auto">
              <a:xfrm rot="20809504">
                <a:off x="4212792" y="3402678"/>
                <a:ext cx="432077" cy="366632"/>
              </a:xfrm>
              <a:prstGeom prst="rtTriangle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075" tIns="46038" rIns="92075" bIns="46038" numCol="1" rtlCol="0" anchor="ctr" anchorCtr="1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200" dirty="0" err="1" smtClean="0">
                  <a:solidFill>
                    <a:srgbClr val="000000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84" name="Oval 83"/>
              <p:cNvSpPr/>
              <p:nvPr/>
            </p:nvSpPr>
            <p:spPr bwMode="auto">
              <a:xfrm>
                <a:off x="4137381" y="3411041"/>
                <a:ext cx="91653" cy="91653"/>
              </a:xfrm>
              <a:prstGeom prst="ellipse">
                <a:avLst/>
              </a:prstGeom>
              <a:solidFill>
                <a:schemeClr val="accent3"/>
              </a:solidFill>
              <a:ln w="9525" cap="flat" cmpd="sng" algn="ctr">
                <a:solidFill>
                  <a:schemeClr val="accent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075" tIns="46038" rIns="92075" bIns="46038" numCol="1" rtlCol="0" anchor="ctr" anchorCtr="1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200" dirty="0" err="1" smtClean="0">
                  <a:solidFill>
                    <a:srgbClr val="000000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85" name="Oval 84"/>
              <p:cNvSpPr/>
              <p:nvPr/>
            </p:nvSpPr>
            <p:spPr bwMode="auto">
              <a:xfrm>
                <a:off x="4211216" y="3755602"/>
                <a:ext cx="91653" cy="91653"/>
              </a:xfrm>
              <a:prstGeom prst="ellipse">
                <a:avLst/>
              </a:prstGeom>
              <a:solidFill>
                <a:schemeClr val="accent3"/>
              </a:solidFill>
              <a:ln w="9525" cap="flat" cmpd="sng" algn="ctr">
                <a:solidFill>
                  <a:schemeClr val="accent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075" tIns="46038" rIns="92075" bIns="46038" numCol="1" rtlCol="0" anchor="ctr" anchorCtr="1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200" dirty="0" err="1" smtClean="0">
                  <a:solidFill>
                    <a:srgbClr val="000000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86" name="Oval 85"/>
              <p:cNvSpPr/>
              <p:nvPr/>
            </p:nvSpPr>
            <p:spPr bwMode="auto">
              <a:xfrm>
                <a:off x="4609932" y="3667000"/>
                <a:ext cx="91653" cy="91653"/>
              </a:xfrm>
              <a:prstGeom prst="ellipse">
                <a:avLst/>
              </a:prstGeom>
              <a:solidFill>
                <a:schemeClr val="accent3"/>
              </a:solidFill>
              <a:ln w="9525" cap="flat" cmpd="sng" algn="ctr">
                <a:solidFill>
                  <a:schemeClr val="accent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075" tIns="46038" rIns="92075" bIns="46038" numCol="1" rtlCol="0" anchor="ctr" anchorCtr="1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200" dirty="0" err="1" smtClean="0">
                  <a:solidFill>
                    <a:srgbClr val="000000"/>
                  </a:solidFill>
                  <a:latin typeface="Arial"/>
                  <a:cs typeface="Arial"/>
                </a:endParaRPr>
              </a:p>
            </p:txBody>
          </p:sp>
        </p:grpSp>
      </p:grpSp>
      <p:pic>
        <p:nvPicPr>
          <p:cNvPr id="87" name="Picture 86" descr="bim+_withoutClaim_withTM.png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8770" y="3977688"/>
            <a:ext cx="1401833" cy="566410"/>
          </a:xfrm>
          <a:prstGeom prst="rect">
            <a:avLst/>
          </a:prstGeom>
        </p:spPr>
      </p:pic>
      <p:sp>
        <p:nvSpPr>
          <p:cNvPr id="88" name="TextBox 87"/>
          <p:cNvSpPr txBox="1"/>
          <p:nvPr/>
        </p:nvSpPr>
        <p:spPr>
          <a:xfrm>
            <a:off x="3636234" y="5210702"/>
            <a:ext cx="607859" cy="315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BIM Web</a:t>
            </a:r>
          </a:p>
          <a:p>
            <a:pPr algn="ctr"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Services</a:t>
            </a:r>
            <a:endParaRPr lang="en-US" sz="8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40" name="Down Arrow 39"/>
          <p:cNvSpPr/>
          <p:nvPr/>
        </p:nvSpPr>
        <p:spPr bwMode="auto">
          <a:xfrm flipV="1">
            <a:off x="4445700" y="5670029"/>
            <a:ext cx="320730" cy="46860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55" tIns="46028" rIns="92055" bIns="46028" numCol="1" rtlCol="0" anchor="ctr" anchorCtr="1" compatLnSpc="1">
            <a:prstTxWarp prst="textNoShape">
              <a:avLst/>
            </a:prstTxWarp>
            <a:normAutofit/>
          </a:bodyPr>
          <a:lstStyle/>
          <a:p>
            <a:pPr defTabSz="914212" fontAlgn="base">
              <a:spcBef>
                <a:spcPct val="0"/>
              </a:spcBef>
              <a:spcAft>
                <a:spcPct val="0"/>
              </a:spcAft>
            </a:pPr>
            <a:endParaRPr lang="en-US" sz="1200" dirty="0" err="1">
              <a:solidFill>
                <a:srgbClr val="00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36136166"/>
      </p:ext>
    </p:extLst>
  </p:cSld>
  <p:clrMapOvr>
    <a:masterClrMapping/>
  </p:clrMapOvr>
  <p:transition xmlns:p14="http://schemas.microsoft.com/office/powerpoint/2010/main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910664-B939-B54E-835F-D53729A61D4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319803"/>
      </p:ext>
    </p:extLst>
  </p:cSld>
  <p:clrMapOvr>
    <a:masterClrMapping/>
  </p:clrMapOvr>
  <p:transition xmlns:p14="http://schemas.microsoft.com/office/powerpoint/2010/main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00257" y="3055877"/>
            <a:ext cx="6505223" cy="1767331"/>
          </a:xfrm>
        </p:spPr>
        <p:txBody>
          <a:bodyPr>
            <a:normAutofit fontScale="90000"/>
          </a:bodyPr>
          <a:lstStyle/>
          <a:p>
            <a:r>
              <a:rPr lang="en-US" b="0" dirty="0" smtClean="0"/>
              <a:t>Contact: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Sharad Gandhi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200" b="0" dirty="0" smtClean="0">
                <a:hlinkClick r:id="rId2"/>
              </a:rPr>
              <a:t>sharad.gandhi@bimplus.net</a:t>
            </a:r>
            <a:r>
              <a:rPr lang="en-US" sz="2200" b="0" dirty="0" smtClean="0"/>
              <a:t> </a:t>
            </a:r>
            <a:br>
              <a:rPr lang="en-US" sz="2200" b="0" dirty="0" smtClean="0"/>
            </a:br>
            <a:r>
              <a:rPr lang="en-US" sz="2200" b="0" dirty="0" smtClean="0"/>
              <a:t>+49 172 8920388</a:t>
            </a:r>
            <a:br>
              <a:rPr lang="en-US" sz="2200" b="0" dirty="0" smtClean="0"/>
            </a:br>
            <a:r>
              <a:rPr lang="en-US" sz="2200" b="0" dirty="0" smtClean="0">
                <a:hlinkClick r:id="rId3"/>
              </a:rPr>
              <a:t>www.bimplus.net</a:t>
            </a:r>
            <a:r>
              <a:rPr lang="en-US" sz="2200" b="0" dirty="0" smtClean="0"/>
              <a:t> </a:t>
            </a:r>
            <a:endParaRPr lang="en-US" sz="2200" b="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910664-B939-B54E-835F-D53729A61D4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576108"/>
      </p:ext>
    </p:extLst>
  </p:cSld>
  <p:clrMapOvr>
    <a:masterClrMapping/>
  </p:clrMapOvr>
  <p:transition xmlns:p14="http://schemas.microsoft.com/office/powerpoint/2010/main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im+ Template">
  <a:themeElements>
    <a:clrScheme name="Custom 6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84083"/>
      </a:accent1>
      <a:accent2>
        <a:srgbClr val="0B552E"/>
      </a:accent2>
      <a:accent3>
        <a:srgbClr val="E60020"/>
      </a:accent3>
      <a:accent4>
        <a:srgbClr val="EC5C2F"/>
      </a:accent4>
      <a:accent5>
        <a:srgbClr val="F79B33"/>
      </a:accent5>
      <a:accent6>
        <a:srgbClr val="ACC7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9525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rtlCol="0" anchor="ctr" anchorCtr="1" compatLnSpc="1">
        <a:prstTxWarp prst="textNoShape">
          <a:avLst/>
        </a:prstTxWarp>
        <a:norm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200" b="0" i="0" u="none" strike="noStrike" cap="none" normalizeH="0" baseline="0" dirty="0" err="1" smtClean="0">
            <a:ln>
              <a:noFill/>
            </a:ln>
            <a:solidFill>
              <a:srgbClr val="000000"/>
            </a:solidFill>
            <a:effectLst/>
            <a:latin typeface="Arial"/>
            <a:cs typeface="Arial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2075" tIns="46038" rIns="92075" bIns="46038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bim+ Template.potx</Template>
  <TotalTime>11683</TotalTime>
  <Pages>20</Pages>
  <Words>475</Words>
  <Application>Microsoft Macintosh PowerPoint</Application>
  <PresentationFormat>On-screen Show (4:3)</PresentationFormat>
  <Paragraphs>116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bim+ Template</vt:lpstr>
      <vt:lpstr>What’s bim+ ?</vt:lpstr>
      <vt:lpstr>Future of Internet based building industry</vt:lpstr>
      <vt:lpstr>Future of Internet based building industry</vt:lpstr>
      <vt:lpstr>Future of Internet based building industry</vt:lpstr>
      <vt:lpstr>Future of Internet based building industry</vt:lpstr>
      <vt:lpstr>Future of Internet based building industry</vt:lpstr>
      <vt:lpstr>Future of Internet based building industry</vt:lpstr>
      <vt:lpstr>PowerPoint Presentation</vt:lpstr>
      <vt:lpstr>Contact:  Sharad Gandhi  sharad.gandhi@bimplus.net  +49 172 8920388 www.bimplus.net </vt:lpstr>
    </vt:vector>
  </TitlesOfParts>
  <Manager/>
  <Company>Nemetschek bim+ GmbH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bim+</dc:title>
  <dc:subject>bim+</dc:subject>
  <dc:creator>Sharad Gandhi</dc:creator>
  <cp:keywords/>
  <dc:description/>
  <cp:lastModifiedBy>Sharad Gandhi</cp:lastModifiedBy>
  <cp:revision>598</cp:revision>
  <cp:lastPrinted>2013-01-31T16:37:33Z</cp:lastPrinted>
  <dcterms:created xsi:type="dcterms:W3CDTF">2008-08-21T21:09:19Z</dcterms:created>
  <dcterms:modified xsi:type="dcterms:W3CDTF">2013-06-05T16:13:07Z</dcterms:modified>
  <cp:category/>
</cp:coreProperties>
</file>